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1"/>
  </p:sld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4E23FE-8E72-4D39-BC60-4B5426B6ADC0}" v="2137" dt="2022-09-03T22:25:11.908"/>
    <p1510:client id="{C3420706-AACA-45A9-A74F-4FA0784CDC1A}" v="1520" dt="2022-09-03T20:32:53.172"/>
    <p1510:client id="{D32E22CB-9BE2-46C9-8095-41C0632CE02F}" v="1132" dt="2022-09-03T18:22:16.081"/>
    <p1510:client id="{F5788F0C-B799-4E8F-A5A0-9E3916D6DB80}" v="3" dt="2022-09-04T09:46:34.9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1" d="100"/>
          <a:sy n="71" d="100"/>
        </p:scale>
        <p:origin x="66"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ED616B-98E4-4886-A912-833980D3E749}"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8B645E51-9D9F-486E-9C43-5F226E788731}">
      <dgm:prSet/>
      <dgm:spPr/>
      <dgm:t>
        <a:bodyPr/>
        <a:lstStyle/>
        <a:p>
          <a:pPr rtl="0">
            <a:lnSpc>
              <a:spcPct val="100000"/>
            </a:lnSpc>
          </a:pPr>
          <a:r>
            <a:rPr lang="en-US" dirty="0">
              <a:latin typeface="Calibri Light" panose="020F0302020204030204"/>
            </a:rPr>
            <a:t>1.) </a:t>
          </a:r>
          <a:r>
            <a:rPr lang="en-US" i="1" dirty="0">
              <a:latin typeface="Angsana New"/>
              <a:cs typeface="Angsana New"/>
            </a:rPr>
            <a:t>We will be assessing what electrical shortfall is and how then expletory method cane be implemented to solve them</a:t>
          </a:r>
        </a:p>
      </dgm:t>
    </dgm:pt>
    <dgm:pt modelId="{6E3F7F28-AD48-4CB4-A836-422AF584E886}" type="parTrans" cxnId="{26A36403-5EE2-4390-8D6E-A496980B9CA9}">
      <dgm:prSet/>
      <dgm:spPr/>
      <dgm:t>
        <a:bodyPr/>
        <a:lstStyle/>
        <a:p>
          <a:endParaRPr lang="en-US"/>
        </a:p>
      </dgm:t>
    </dgm:pt>
    <dgm:pt modelId="{14A641BB-4D0C-4792-BAF2-359DD9C71E41}" type="sibTrans" cxnId="{26A36403-5EE2-4390-8D6E-A496980B9CA9}">
      <dgm:prSet/>
      <dgm:spPr/>
      <dgm:t>
        <a:bodyPr/>
        <a:lstStyle/>
        <a:p>
          <a:endParaRPr lang="en-US"/>
        </a:p>
      </dgm:t>
    </dgm:pt>
    <dgm:pt modelId="{F1008FAA-F123-4FC4-AA14-6D0D0CC4E33C}">
      <dgm:prSet/>
      <dgm:spPr/>
      <dgm:t>
        <a:bodyPr/>
        <a:lstStyle/>
        <a:p>
          <a:pPr rtl="0">
            <a:lnSpc>
              <a:spcPct val="100000"/>
            </a:lnSpc>
          </a:pPr>
          <a:r>
            <a:rPr lang="en-US" i="1" dirty="0">
              <a:latin typeface="Angsana New"/>
              <a:cs typeface="Angsana New"/>
            </a:rPr>
            <a:t>2.)We will be seeing how Exploratory data science may give us some insight to the problem </a:t>
          </a:r>
        </a:p>
      </dgm:t>
    </dgm:pt>
    <dgm:pt modelId="{50F0979E-B617-47EC-B8F1-A6BFEDC3FD32}" type="parTrans" cxnId="{8F18F16E-D583-4D1C-85DC-977804ADBDCD}">
      <dgm:prSet/>
      <dgm:spPr/>
      <dgm:t>
        <a:bodyPr/>
        <a:lstStyle/>
        <a:p>
          <a:endParaRPr lang="en-US"/>
        </a:p>
      </dgm:t>
    </dgm:pt>
    <dgm:pt modelId="{08AE2649-C88F-4AD1-B944-A9EAFE0FCF3B}" type="sibTrans" cxnId="{8F18F16E-D583-4D1C-85DC-977804ADBDCD}">
      <dgm:prSet/>
      <dgm:spPr/>
      <dgm:t>
        <a:bodyPr/>
        <a:lstStyle/>
        <a:p>
          <a:endParaRPr lang="en-US"/>
        </a:p>
      </dgm:t>
    </dgm:pt>
    <dgm:pt modelId="{E86E7FB7-DE85-4C5A-B11D-7AE9D76B225E}">
      <dgm:prSet/>
      <dgm:spPr/>
      <dgm:t>
        <a:bodyPr/>
        <a:lstStyle/>
        <a:p>
          <a:pPr rtl="0">
            <a:lnSpc>
              <a:spcPct val="100000"/>
            </a:lnSpc>
          </a:pPr>
          <a:r>
            <a:rPr lang="en-US" i="1" dirty="0">
              <a:latin typeface="Angsana New"/>
              <a:cs typeface="Angsana New"/>
            </a:rPr>
            <a:t>3).We will be showing machine learning models can help create a systematic method to predict and prepare for the electrical shortfall,s </a:t>
          </a:r>
        </a:p>
      </dgm:t>
    </dgm:pt>
    <dgm:pt modelId="{CB82898E-2E1D-4825-B8C0-0473048E005D}" type="parTrans" cxnId="{E200E1CB-C6FD-4F0E-9EB5-41B01EF81A4B}">
      <dgm:prSet/>
      <dgm:spPr/>
      <dgm:t>
        <a:bodyPr/>
        <a:lstStyle/>
        <a:p>
          <a:endParaRPr lang="en-US"/>
        </a:p>
      </dgm:t>
    </dgm:pt>
    <dgm:pt modelId="{BC2D8F82-2813-4682-B4B9-9774AADB561E}" type="sibTrans" cxnId="{E200E1CB-C6FD-4F0E-9EB5-41B01EF81A4B}">
      <dgm:prSet/>
      <dgm:spPr/>
      <dgm:t>
        <a:bodyPr/>
        <a:lstStyle/>
        <a:p>
          <a:endParaRPr lang="en-US"/>
        </a:p>
      </dgm:t>
    </dgm:pt>
    <dgm:pt modelId="{D4701205-8F02-4E74-AC8E-7852394F09D2}">
      <dgm:prSet/>
      <dgm:spPr/>
      <dgm:t>
        <a:bodyPr/>
        <a:lstStyle/>
        <a:p>
          <a:pPr rtl="0">
            <a:lnSpc>
              <a:spcPct val="100000"/>
            </a:lnSpc>
          </a:pPr>
          <a:r>
            <a:rPr lang="en-US" i="1" dirty="0">
              <a:latin typeface="Angsana New"/>
              <a:cs typeface="Angsana New"/>
            </a:rPr>
            <a:t>4.)And finally we will see sustainability of renewable energys</a:t>
          </a:r>
        </a:p>
      </dgm:t>
    </dgm:pt>
    <dgm:pt modelId="{C1A83519-EA67-40B7-BC83-2399B31E89E5}" type="parTrans" cxnId="{8A8635FB-F204-4824-B942-178CB41789FE}">
      <dgm:prSet/>
      <dgm:spPr/>
      <dgm:t>
        <a:bodyPr/>
        <a:lstStyle/>
        <a:p>
          <a:endParaRPr lang="en-US"/>
        </a:p>
      </dgm:t>
    </dgm:pt>
    <dgm:pt modelId="{79CE5071-D9E1-4963-A814-612F5AD426AB}" type="sibTrans" cxnId="{8A8635FB-F204-4824-B942-178CB41789FE}">
      <dgm:prSet/>
      <dgm:spPr/>
      <dgm:t>
        <a:bodyPr/>
        <a:lstStyle/>
        <a:p>
          <a:endParaRPr lang="en-US"/>
        </a:p>
      </dgm:t>
    </dgm:pt>
    <dgm:pt modelId="{1D94C2D4-CCEA-4295-AB43-C3AC7E2000BE}" type="pres">
      <dgm:prSet presAssocID="{FDED616B-98E4-4886-A912-833980D3E749}" presName="linear" presStyleCnt="0">
        <dgm:presLayoutVars>
          <dgm:animLvl val="lvl"/>
          <dgm:resizeHandles val="exact"/>
        </dgm:presLayoutVars>
      </dgm:prSet>
      <dgm:spPr/>
    </dgm:pt>
    <dgm:pt modelId="{07F91C40-B7AF-41DD-82A9-3A94CDC68514}" type="pres">
      <dgm:prSet presAssocID="{8B645E51-9D9F-486E-9C43-5F226E788731}" presName="parentText" presStyleLbl="node1" presStyleIdx="0" presStyleCnt="4">
        <dgm:presLayoutVars>
          <dgm:chMax val="0"/>
          <dgm:bulletEnabled val="1"/>
        </dgm:presLayoutVars>
      </dgm:prSet>
      <dgm:spPr/>
    </dgm:pt>
    <dgm:pt modelId="{E6C387D5-9F2E-43FB-A7C5-52F47D8EF76E}" type="pres">
      <dgm:prSet presAssocID="{14A641BB-4D0C-4792-BAF2-359DD9C71E41}" presName="spacer" presStyleCnt="0"/>
      <dgm:spPr/>
    </dgm:pt>
    <dgm:pt modelId="{5D594DC0-1325-4CDC-A313-0D66D0C708CF}" type="pres">
      <dgm:prSet presAssocID="{F1008FAA-F123-4FC4-AA14-6D0D0CC4E33C}" presName="parentText" presStyleLbl="node1" presStyleIdx="1" presStyleCnt="4">
        <dgm:presLayoutVars>
          <dgm:chMax val="0"/>
          <dgm:bulletEnabled val="1"/>
        </dgm:presLayoutVars>
      </dgm:prSet>
      <dgm:spPr/>
    </dgm:pt>
    <dgm:pt modelId="{29B98B8B-5E0D-4AE9-83F1-4C53EE12DB08}" type="pres">
      <dgm:prSet presAssocID="{08AE2649-C88F-4AD1-B944-A9EAFE0FCF3B}" presName="spacer" presStyleCnt="0"/>
      <dgm:spPr/>
    </dgm:pt>
    <dgm:pt modelId="{876A1663-11B4-44FE-B4C9-385A03BF7D7C}" type="pres">
      <dgm:prSet presAssocID="{E86E7FB7-DE85-4C5A-B11D-7AE9D76B225E}" presName="parentText" presStyleLbl="node1" presStyleIdx="2" presStyleCnt="4">
        <dgm:presLayoutVars>
          <dgm:chMax val="0"/>
          <dgm:bulletEnabled val="1"/>
        </dgm:presLayoutVars>
      </dgm:prSet>
      <dgm:spPr/>
    </dgm:pt>
    <dgm:pt modelId="{E16F6593-C50B-4E51-8DD0-1224B81FB3B5}" type="pres">
      <dgm:prSet presAssocID="{BC2D8F82-2813-4682-B4B9-9774AADB561E}" presName="spacer" presStyleCnt="0"/>
      <dgm:spPr/>
    </dgm:pt>
    <dgm:pt modelId="{A133B963-2B8C-42D6-8547-900D84B5DB1C}" type="pres">
      <dgm:prSet presAssocID="{D4701205-8F02-4E74-AC8E-7852394F09D2}" presName="parentText" presStyleLbl="node1" presStyleIdx="3" presStyleCnt="4">
        <dgm:presLayoutVars>
          <dgm:chMax val="0"/>
          <dgm:bulletEnabled val="1"/>
        </dgm:presLayoutVars>
      </dgm:prSet>
      <dgm:spPr/>
    </dgm:pt>
  </dgm:ptLst>
  <dgm:cxnLst>
    <dgm:cxn modelId="{26A36403-5EE2-4390-8D6E-A496980B9CA9}" srcId="{FDED616B-98E4-4886-A912-833980D3E749}" destId="{8B645E51-9D9F-486E-9C43-5F226E788731}" srcOrd="0" destOrd="0" parTransId="{6E3F7F28-AD48-4CB4-A836-422AF584E886}" sibTransId="{14A641BB-4D0C-4792-BAF2-359DD9C71E41}"/>
    <dgm:cxn modelId="{E16BE023-0926-492D-892F-9D860BE9AFD1}" type="presOf" srcId="{D4701205-8F02-4E74-AC8E-7852394F09D2}" destId="{A133B963-2B8C-42D6-8547-900D84B5DB1C}" srcOrd="0" destOrd="0" presId="urn:microsoft.com/office/officeart/2005/8/layout/vList2"/>
    <dgm:cxn modelId="{9A866735-0CDD-450B-BBA8-C3779AA9461A}" type="presOf" srcId="{F1008FAA-F123-4FC4-AA14-6D0D0CC4E33C}" destId="{5D594DC0-1325-4CDC-A313-0D66D0C708CF}" srcOrd="0" destOrd="0" presId="urn:microsoft.com/office/officeart/2005/8/layout/vList2"/>
    <dgm:cxn modelId="{8F18F16E-D583-4D1C-85DC-977804ADBDCD}" srcId="{FDED616B-98E4-4886-A912-833980D3E749}" destId="{F1008FAA-F123-4FC4-AA14-6D0D0CC4E33C}" srcOrd="1" destOrd="0" parTransId="{50F0979E-B617-47EC-B8F1-A6BFEDC3FD32}" sibTransId="{08AE2649-C88F-4AD1-B944-A9EAFE0FCF3B}"/>
    <dgm:cxn modelId="{74C3C09E-A7F5-4674-AF00-689DC574FE04}" type="presOf" srcId="{E86E7FB7-DE85-4C5A-B11D-7AE9D76B225E}" destId="{876A1663-11B4-44FE-B4C9-385A03BF7D7C}" srcOrd="0" destOrd="0" presId="urn:microsoft.com/office/officeart/2005/8/layout/vList2"/>
    <dgm:cxn modelId="{637EE5A8-B2D5-4B28-A17E-41F7D511829B}" type="presOf" srcId="{FDED616B-98E4-4886-A912-833980D3E749}" destId="{1D94C2D4-CCEA-4295-AB43-C3AC7E2000BE}" srcOrd="0" destOrd="0" presId="urn:microsoft.com/office/officeart/2005/8/layout/vList2"/>
    <dgm:cxn modelId="{E4A2E9C1-67B2-47FB-A401-924F7519EBBE}" type="presOf" srcId="{8B645E51-9D9F-486E-9C43-5F226E788731}" destId="{07F91C40-B7AF-41DD-82A9-3A94CDC68514}" srcOrd="0" destOrd="0" presId="urn:microsoft.com/office/officeart/2005/8/layout/vList2"/>
    <dgm:cxn modelId="{E200E1CB-C6FD-4F0E-9EB5-41B01EF81A4B}" srcId="{FDED616B-98E4-4886-A912-833980D3E749}" destId="{E86E7FB7-DE85-4C5A-B11D-7AE9D76B225E}" srcOrd="2" destOrd="0" parTransId="{CB82898E-2E1D-4825-B8C0-0473048E005D}" sibTransId="{BC2D8F82-2813-4682-B4B9-9774AADB561E}"/>
    <dgm:cxn modelId="{8A8635FB-F204-4824-B942-178CB41789FE}" srcId="{FDED616B-98E4-4886-A912-833980D3E749}" destId="{D4701205-8F02-4E74-AC8E-7852394F09D2}" srcOrd="3" destOrd="0" parTransId="{C1A83519-EA67-40B7-BC83-2399B31E89E5}" sibTransId="{79CE5071-D9E1-4963-A814-612F5AD426AB}"/>
    <dgm:cxn modelId="{5E19531F-B1B5-469D-B1CF-4136A3725CCD}" type="presParOf" srcId="{1D94C2D4-CCEA-4295-AB43-C3AC7E2000BE}" destId="{07F91C40-B7AF-41DD-82A9-3A94CDC68514}" srcOrd="0" destOrd="0" presId="urn:microsoft.com/office/officeart/2005/8/layout/vList2"/>
    <dgm:cxn modelId="{F4784317-5F04-418C-91F4-C6A529620F70}" type="presParOf" srcId="{1D94C2D4-CCEA-4295-AB43-C3AC7E2000BE}" destId="{E6C387D5-9F2E-43FB-A7C5-52F47D8EF76E}" srcOrd="1" destOrd="0" presId="urn:microsoft.com/office/officeart/2005/8/layout/vList2"/>
    <dgm:cxn modelId="{853FB486-6B07-4169-A117-C6BCFA1F6B63}" type="presParOf" srcId="{1D94C2D4-CCEA-4295-AB43-C3AC7E2000BE}" destId="{5D594DC0-1325-4CDC-A313-0D66D0C708CF}" srcOrd="2" destOrd="0" presId="urn:microsoft.com/office/officeart/2005/8/layout/vList2"/>
    <dgm:cxn modelId="{C1081824-013C-40DB-AF06-EE099266BE22}" type="presParOf" srcId="{1D94C2D4-CCEA-4295-AB43-C3AC7E2000BE}" destId="{29B98B8B-5E0D-4AE9-83F1-4C53EE12DB08}" srcOrd="3" destOrd="0" presId="urn:microsoft.com/office/officeart/2005/8/layout/vList2"/>
    <dgm:cxn modelId="{D60CD32E-84FD-43DE-82A2-9D5168C1739C}" type="presParOf" srcId="{1D94C2D4-CCEA-4295-AB43-C3AC7E2000BE}" destId="{876A1663-11B4-44FE-B4C9-385A03BF7D7C}" srcOrd="4" destOrd="0" presId="urn:microsoft.com/office/officeart/2005/8/layout/vList2"/>
    <dgm:cxn modelId="{0CAAB66B-29DD-401D-A554-F7BB40FC4F7B}" type="presParOf" srcId="{1D94C2D4-CCEA-4295-AB43-C3AC7E2000BE}" destId="{E16F6593-C50B-4E51-8DD0-1224B81FB3B5}" srcOrd="5" destOrd="0" presId="urn:microsoft.com/office/officeart/2005/8/layout/vList2"/>
    <dgm:cxn modelId="{7B2A185B-8782-4F9B-B98E-DD32C640B7D4}" type="presParOf" srcId="{1D94C2D4-CCEA-4295-AB43-C3AC7E2000BE}" destId="{A133B963-2B8C-42D6-8547-900D84B5DB1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F91C40-B7AF-41DD-82A9-3A94CDC68514}">
      <dsp:nvSpPr>
        <dsp:cNvPr id="0" name=""/>
        <dsp:cNvSpPr/>
      </dsp:nvSpPr>
      <dsp:spPr>
        <a:xfrm>
          <a:off x="0" y="176311"/>
          <a:ext cx="6281873" cy="117000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100000"/>
            </a:lnSpc>
            <a:spcBef>
              <a:spcPct val="0"/>
            </a:spcBef>
            <a:spcAft>
              <a:spcPct val="35000"/>
            </a:spcAft>
            <a:buNone/>
          </a:pPr>
          <a:r>
            <a:rPr lang="en-US" sz="2500" kern="1200" dirty="0">
              <a:latin typeface="Calibri Light" panose="020F0302020204030204"/>
            </a:rPr>
            <a:t>1.) </a:t>
          </a:r>
          <a:r>
            <a:rPr lang="en-US" sz="2500" i="1" kern="1200" dirty="0">
              <a:latin typeface="Angsana New"/>
              <a:cs typeface="Angsana New"/>
            </a:rPr>
            <a:t>We will be assessing what electrical shortfall is and how then expletory method cane be implemented to solve them</a:t>
          </a:r>
        </a:p>
      </dsp:txBody>
      <dsp:txXfrm>
        <a:off x="57115" y="233426"/>
        <a:ext cx="6167643" cy="1055770"/>
      </dsp:txXfrm>
    </dsp:sp>
    <dsp:sp modelId="{5D594DC0-1325-4CDC-A313-0D66D0C708CF}">
      <dsp:nvSpPr>
        <dsp:cNvPr id="0" name=""/>
        <dsp:cNvSpPr/>
      </dsp:nvSpPr>
      <dsp:spPr>
        <a:xfrm>
          <a:off x="0" y="1418311"/>
          <a:ext cx="6281873" cy="117000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100000"/>
            </a:lnSpc>
            <a:spcBef>
              <a:spcPct val="0"/>
            </a:spcBef>
            <a:spcAft>
              <a:spcPct val="35000"/>
            </a:spcAft>
            <a:buNone/>
          </a:pPr>
          <a:r>
            <a:rPr lang="en-US" sz="2500" i="1" kern="1200" dirty="0">
              <a:latin typeface="Angsana New"/>
              <a:cs typeface="Angsana New"/>
            </a:rPr>
            <a:t>2.)We will be seeing how Exploratory data science may give us some insight to the problem </a:t>
          </a:r>
        </a:p>
      </dsp:txBody>
      <dsp:txXfrm>
        <a:off x="57115" y="1475426"/>
        <a:ext cx="6167643" cy="1055770"/>
      </dsp:txXfrm>
    </dsp:sp>
    <dsp:sp modelId="{876A1663-11B4-44FE-B4C9-385A03BF7D7C}">
      <dsp:nvSpPr>
        <dsp:cNvPr id="0" name=""/>
        <dsp:cNvSpPr/>
      </dsp:nvSpPr>
      <dsp:spPr>
        <a:xfrm>
          <a:off x="0" y="2660311"/>
          <a:ext cx="6281873" cy="117000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100000"/>
            </a:lnSpc>
            <a:spcBef>
              <a:spcPct val="0"/>
            </a:spcBef>
            <a:spcAft>
              <a:spcPct val="35000"/>
            </a:spcAft>
            <a:buNone/>
          </a:pPr>
          <a:r>
            <a:rPr lang="en-US" sz="2500" i="1" kern="1200" dirty="0">
              <a:latin typeface="Angsana New"/>
              <a:cs typeface="Angsana New"/>
            </a:rPr>
            <a:t>3).We will be showing machine learning models can help create a systematic method to predict and prepare for the electrical shortfall,s </a:t>
          </a:r>
        </a:p>
      </dsp:txBody>
      <dsp:txXfrm>
        <a:off x="57115" y="2717426"/>
        <a:ext cx="6167643" cy="1055770"/>
      </dsp:txXfrm>
    </dsp:sp>
    <dsp:sp modelId="{A133B963-2B8C-42D6-8547-900D84B5DB1C}">
      <dsp:nvSpPr>
        <dsp:cNvPr id="0" name=""/>
        <dsp:cNvSpPr/>
      </dsp:nvSpPr>
      <dsp:spPr>
        <a:xfrm>
          <a:off x="0" y="3902311"/>
          <a:ext cx="6281873" cy="117000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100000"/>
            </a:lnSpc>
            <a:spcBef>
              <a:spcPct val="0"/>
            </a:spcBef>
            <a:spcAft>
              <a:spcPct val="35000"/>
            </a:spcAft>
            <a:buNone/>
          </a:pPr>
          <a:r>
            <a:rPr lang="en-US" sz="2500" i="1" kern="1200" dirty="0">
              <a:latin typeface="Angsana New"/>
              <a:cs typeface="Angsana New"/>
            </a:rPr>
            <a:t>4.)And finally we will see sustainability of renewable energys</a:t>
          </a:r>
        </a:p>
      </dsp:txBody>
      <dsp:txXfrm>
        <a:off x="57115" y="3959426"/>
        <a:ext cx="6167643" cy="10557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dirty="0"/>
              <a:t>Click to edit Master title style</a:t>
            </a:r>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9/4/2022</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7266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dirty="0"/>
              <a:t>Click to edit Master title style</a:t>
            </a:r>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8A87A34-81AB-432B-8DAE-1953F412C126}" type="datetimeFigureOut">
              <a:rPr lang="en-US" dirty="0"/>
              <a:t>9/4/2022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609854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dirty="0"/>
              <a:t>Click to edit Master title style</a:t>
            </a:r>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9/4/2022</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687853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dirty="0"/>
              <a:t>Click to edit Master title style</a:t>
            </a:r>
          </a:p>
        </p:txBody>
      </p:sp>
      <p:sp>
        <p:nvSpPr>
          <p:cNvPr id="3" name="Content Placeholder 2"/>
          <p:cNvSpPr>
            <a:spLocks noGrp="1"/>
          </p:cNvSpPr>
          <p:nvPr>
            <p:ph idx="1"/>
          </p:nvPr>
        </p:nvSpPr>
        <p:spPr>
          <a:xfrm>
            <a:off x="5118447" y="803186"/>
            <a:ext cx="6281873" cy="5248622"/>
          </a:xfrm>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8A87A34-81AB-432B-8DAE-1953F412C126}" type="datetimeFigureOut">
              <a:rPr lang="en-US" dirty="0"/>
              <a:t>9/4/2022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672621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dirty="0"/>
              <a:t>Click to edit Master title style</a:t>
            </a:r>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9/4/2022</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93388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dirty="0"/>
              <a:t>Click to edit Master title style</a:t>
            </a:r>
          </a:p>
        </p:txBody>
      </p:sp>
      <p:sp>
        <p:nvSpPr>
          <p:cNvPr id="3" name="Content Placeholder 2"/>
          <p:cNvSpPr>
            <a:spLocks noGrp="1"/>
          </p:cNvSpPr>
          <p:nvPr>
            <p:ph sz="half" idx="1"/>
          </p:nvPr>
        </p:nvSpPr>
        <p:spPr>
          <a:xfrm>
            <a:off x="5120878" y="803187"/>
            <a:ext cx="6269591" cy="238265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18447" y="3672162"/>
            <a:ext cx="6272022" cy="238358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9/4/2022</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2933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dirty="0"/>
              <a:t>Click to edit Master title style</a:t>
            </a:r>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9/4/2022</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72011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9/4/2022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3557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9/4/2022</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86406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dirty="0"/>
              <a:t>Click to edit Master title style</a:t>
            </a:r>
          </a:p>
        </p:txBody>
      </p:sp>
      <p:sp>
        <p:nvSpPr>
          <p:cNvPr id="3" name="Content Placeholder 2"/>
          <p:cNvSpPr>
            <a:spLocks noGrp="1"/>
          </p:cNvSpPr>
          <p:nvPr>
            <p:ph idx="1"/>
          </p:nvPr>
        </p:nvSpPr>
        <p:spPr>
          <a:xfrm>
            <a:off x="5109983" y="802809"/>
            <a:ext cx="6275035" cy="5249940"/>
          </a:xfrm>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21371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dirty="0"/>
              <a:t>Click to edit Master title style</a:t>
            </a:r>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9/4/2022</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50106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dirty="0"/>
              <a:t>Click to edit Master title style</a:t>
            </a:r>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9/4/2022</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2145438335"/>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AA8522-356E-3AC8-B087-B1BFBC65F5E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3" r="6250" b="6250"/>
          <a:stretch/>
        </p:blipFill>
        <p:spPr>
          <a:xfrm>
            <a:off x="353412" y="187749"/>
            <a:ext cx="12188932" cy="6857990"/>
          </a:xfrm>
          <a:prstGeom prst="rect">
            <a:avLst/>
          </a:prstGeom>
        </p:spPr>
      </p:pic>
      <p:sp>
        <p:nvSpPr>
          <p:cNvPr id="2" name="Title 1"/>
          <p:cNvSpPr>
            <a:spLocks noGrp="1"/>
          </p:cNvSpPr>
          <p:nvPr>
            <p:ph type="ctrTitle"/>
          </p:nvPr>
        </p:nvSpPr>
        <p:spPr>
          <a:xfrm>
            <a:off x="1524000" y="4416721"/>
            <a:ext cx="9144000" cy="1152663"/>
          </a:xfrm>
        </p:spPr>
        <p:txBody>
          <a:bodyPr>
            <a:normAutofit fontScale="90000"/>
          </a:bodyPr>
          <a:lstStyle/>
          <a:p>
            <a:pPr algn="ctr"/>
            <a:r>
              <a:rPr lang="en-US" sz="4400" b="1" i="1" u="sng" dirty="0">
                <a:latin typeface="Century Schoolbook"/>
                <a:ea typeface="+mj-lt"/>
                <a:cs typeface="+mj-lt"/>
              </a:rPr>
              <a:t>Edsa-Individual-Electricity-Shortfall-Challenge</a:t>
            </a:r>
            <a:endParaRPr lang="en-US" b="1" i="1" u="sng" dirty="0">
              <a:latin typeface="Century Schoolbook"/>
            </a:endParaRPr>
          </a:p>
        </p:txBody>
      </p:sp>
      <p:sp>
        <p:nvSpPr>
          <p:cNvPr id="3" name="Subtitle 2"/>
          <p:cNvSpPr>
            <a:spLocks noGrp="1"/>
          </p:cNvSpPr>
          <p:nvPr>
            <p:ph type="subTitle" idx="1"/>
          </p:nvPr>
        </p:nvSpPr>
        <p:spPr>
          <a:xfrm>
            <a:off x="1524000" y="5636465"/>
            <a:ext cx="9144000" cy="646785"/>
          </a:xfrm>
        </p:spPr>
        <p:txBody>
          <a:bodyPr vert="horz" lIns="91440" tIns="0" rIns="91440" bIns="45720" rtlCol="0" anchor="t">
            <a:noAutofit/>
          </a:bodyPr>
          <a:lstStyle/>
          <a:p>
            <a:r>
              <a:rPr lang="en-US" sz="2400" i="1" u="sng" dirty="0">
                <a:solidFill>
                  <a:schemeClr val="bg1"/>
                </a:solidFill>
                <a:latin typeface="Angsana New"/>
                <a:cs typeface="Angsana New"/>
              </a:rPr>
              <a:t>Today we will be exploring how </a:t>
            </a:r>
            <a:r>
              <a:rPr lang="en-US" sz="2400" i="1" u="sng" dirty="0">
                <a:latin typeface="Angsana New"/>
                <a:ea typeface="+mn-lt"/>
                <a:cs typeface="+mn-lt"/>
              </a:rPr>
              <a:t>exploratory</a:t>
            </a:r>
            <a:r>
              <a:rPr lang="en-US" sz="2400" i="1" u="sng" dirty="0">
                <a:solidFill>
                  <a:schemeClr val="bg1"/>
                </a:solidFill>
                <a:latin typeface="Angsana New"/>
                <a:cs typeface="Angsana New"/>
              </a:rPr>
              <a:t> data science can be effectively used in real world problems, its  </a:t>
            </a:r>
            <a:r>
              <a:rPr lang="en-US" sz="2400" i="1" u="sng" dirty="0">
                <a:latin typeface="Angsana New"/>
                <a:ea typeface="+mn-lt"/>
                <a:cs typeface="+mn-lt"/>
              </a:rPr>
              <a:t>implementation</a:t>
            </a:r>
            <a:r>
              <a:rPr lang="en-US" sz="2400" i="1" u="sng" dirty="0">
                <a:solidFill>
                  <a:schemeClr val="bg1"/>
                </a:solidFill>
                <a:latin typeface="Angsana New"/>
                <a:cs typeface="Angsana New"/>
              </a:rPr>
              <a:t> and versatility.</a:t>
            </a:r>
          </a:p>
        </p:txBody>
      </p:sp>
    </p:spTree>
    <p:extLst>
      <p:ext uri="{BB962C8B-B14F-4D97-AF65-F5344CB8AC3E}">
        <p14:creationId xmlns:p14="http://schemas.microsoft.com/office/powerpoint/2010/main" val="2526593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62704ED4-17AD-4155-82BF-349125232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94030ADA-F758-4871-82A9-A900D3A1C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C03A5D77-B569-4446-A13F-5F2B66B89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1910AFDB-600F-419E-B8A2-C910C91CC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8BA9642D-E707-4E5C-AD56-5B4201F77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6BE43368-BE27-4B0F-996B-F8020ECC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1C2AFC90-DCD5-4CC4-B572-09469E892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EEC73C1F-7C9B-41BF-A454-152B90AF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B9387A9D-115C-4CC5-9107-97827EFF8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69CF2257-1227-45F2-8310-EF03857E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914D598B-12C8-4050-872B-AB3C4790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43441426-0436-4C62-93CB-7B2312119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8174AF5F-E0DA-457B-9C6D-B6793C36A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40D36E6D-6BFF-4FB5-9EEB-3A36B7956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5159A95D-574D-4341-8A5B-5EB05EF2C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CC2519B6-9E4D-48AA-8E1D-413BEEEEE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91EFD00E-D9BB-4F8F-9652-1514A200A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78EDA1A4-47D4-4C8C-94C1-20520CA08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EF948F9B-2B64-4D46-B645-564490CD5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95BA89D9-B358-4064-A9B6-44592BB971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B1D008F9-9A52-429E-9615-0BB796945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Rectangle 56">
            <a:extLst>
              <a:ext uri="{FF2B5EF4-FFF2-40B4-BE49-F238E27FC236}">
                <a16:creationId xmlns:a16="http://schemas.microsoft.com/office/drawing/2014/main" id="{E4BAAF5C-577F-43DB-8ACD-EDAB5A54E6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tx2">
                  <a:alpha val="38000"/>
                </a:schemeClr>
              </a:gs>
              <a:gs pos="0">
                <a:schemeClr val="bg1">
                  <a:lumMod val="95000"/>
                  <a:alpha val="1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B295E7-21CD-175A-9518-2167A1C6F72A}"/>
              </a:ext>
            </a:extLst>
          </p:cNvPr>
          <p:cNvSpPr>
            <a:spLocks noGrp="1"/>
          </p:cNvSpPr>
          <p:nvPr>
            <p:ph type="title"/>
          </p:nvPr>
        </p:nvSpPr>
        <p:spPr>
          <a:xfrm>
            <a:off x="807721" y="760830"/>
            <a:ext cx="6884244" cy="5336340"/>
          </a:xfrm>
        </p:spPr>
        <p:txBody>
          <a:bodyPr vert="horz" lIns="228600" tIns="228600" rIns="228600" bIns="0" rtlCol="0" anchor="ctr">
            <a:normAutofit/>
          </a:bodyPr>
          <a:lstStyle/>
          <a:p>
            <a:pPr algn="r">
              <a:lnSpc>
                <a:spcPct val="80000"/>
              </a:lnSpc>
            </a:pPr>
            <a:r>
              <a:rPr lang="en-US" sz="8800" dirty="0">
                <a:solidFill>
                  <a:schemeClr val="tx1"/>
                </a:solidFill>
                <a:latin typeface="Century Schoolbook"/>
              </a:rPr>
              <a:t>What is machine learning </a:t>
            </a:r>
          </a:p>
        </p:txBody>
      </p:sp>
      <p:sp>
        <p:nvSpPr>
          <p:cNvPr id="3" name="Text Placeholder 2">
            <a:extLst>
              <a:ext uri="{FF2B5EF4-FFF2-40B4-BE49-F238E27FC236}">
                <a16:creationId xmlns:a16="http://schemas.microsoft.com/office/drawing/2014/main" id="{3EEAEC07-FB88-35E5-15A4-4B83A0BBB32E}"/>
              </a:ext>
            </a:extLst>
          </p:cNvPr>
          <p:cNvSpPr>
            <a:spLocks noGrp="1"/>
          </p:cNvSpPr>
          <p:nvPr>
            <p:ph type="body" idx="1"/>
          </p:nvPr>
        </p:nvSpPr>
        <p:spPr>
          <a:xfrm>
            <a:off x="8318688" y="760830"/>
            <a:ext cx="3065591" cy="5336340"/>
          </a:xfrm>
        </p:spPr>
        <p:txBody>
          <a:bodyPr vert="horz" lIns="91440" tIns="0" rIns="91440" bIns="45720" rtlCol="0" anchor="ctr">
            <a:noAutofit/>
          </a:bodyPr>
          <a:lstStyle/>
          <a:p>
            <a:pPr algn="l">
              <a:lnSpc>
                <a:spcPct val="100000"/>
              </a:lnSpc>
            </a:pPr>
            <a:r>
              <a:rPr lang="en-US" sz="2800" dirty="0">
                <a:solidFill>
                  <a:schemeClr val="tx1"/>
                </a:solidFill>
                <a:latin typeface="Angsana New"/>
                <a:cs typeface="Angsana New"/>
              </a:rPr>
              <a:t>The use of complex mathematical models that allow machines to  accurately predict without direct instruction.</a:t>
            </a:r>
          </a:p>
          <a:p>
            <a:pPr algn="l">
              <a:lnSpc>
                <a:spcPct val="100000"/>
              </a:lnSpc>
            </a:pPr>
            <a:r>
              <a:rPr lang="en-US" sz="2800" dirty="0">
                <a:solidFill>
                  <a:schemeClr val="tx1"/>
                </a:solidFill>
                <a:latin typeface="Angsana New"/>
                <a:cs typeface="Angsana New"/>
              </a:rPr>
              <a:t>It becomes invaluable in the use of big data analysis as normal human beings would struggle to create effective models with such large amounts  of information </a:t>
            </a:r>
          </a:p>
        </p:txBody>
      </p:sp>
      <p:sp>
        <p:nvSpPr>
          <p:cNvPr id="59" name="Isosceles Triangle 58">
            <a:extLst>
              <a:ext uri="{FF2B5EF4-FFF2-40B4-BE49-F238E27FC236}">
                <a16:creationId xmlns:a16="http://schemas.microsoft.com/office/drawing/2014/main" id="{78B6E08A-861F-4A1A-BCF0-69429C5A2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025316" y="3342776"/>
            <a:ext cx="200040" cy="17244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771939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4" y="6419"/>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37"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38"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39"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40"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41"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42"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43"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44"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45"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46"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47"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48"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49"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50"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51"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52"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53"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54"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55"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pic>
        <p:nvPicPr>
          <p:cNvPr id="4" name="Picture 4" descr="A picture containing tree, outdoor, mountain, green&#10;&#10;Description automatically generated">
            <a:extLst>
              <a:ext uri="{FF2B5EF4-FFF2-40B4-BE49-F238E27FC236}">
                <a16:creationId xmlns:a16="http://schemas.microsoft.com/office/drawing/2014/main" id="{0818684D-40BA-2C9E-D0C7-EC5E58682AC4}"/>
              </a:ext>
            </a:extLst>
          </p:cNvPr>
          <p:cNvPicPr>
            <a:picLocks noChangeAspect="1"/>
          </p:cNvPicPr>
          <p:nvPr/>
        </p:nvPicPr>
        <p:blipFill>
          <a:blip r:embed="rId2"/>
          <a:stretch>
            <a:fillRect/>
          </a:stretch>
        </p:blipFill>
        <p:spPr>
          <a:xfrm>
            <a:off x="-45522" y="3980"/>
            <a:ext cx="12233562" cy="6859935"/>
          </a:xfrm>
          <a:prstGeom prst="rect">
            <a:avLst/>
          </a:prstGeom>
        </p:spPr>
      </p:pic>
      <p:sp>
        <p:nvSpPr>
          <p:cNvPr id="2" name="Title 1">
            <a:extLst>
              <a:ext uri="{FF2B5EF4-FFF2-40B4-BE49-F238E27FC236}">
                <a16:creationId xmlns:a16="http://schemas.microsoft.com/office/drawing/2014/main" id="{A7B160C6-5CDF-7953-961D-791676E85A43}"/>
              </a:ext>
            </a:extLst>
          </p:cNvPr>
          <p:cNvSpPr>
            <a:spLocks noGrp="1"/>
          </p:cNvSpPr>
          <p:nvPr>
            <p:ph type="title"/>
          </p:nvPr>
        </p:nvSpPr>
        <p:spPr>
          <a:xfrm>
            <a:off x="2004716" y="1263404"/>
            <a:ext cx="8239252" cy="3115075"/>
          </a:xfrm>
        </p:spPr>
        <p:txBody>
          <a:bodyPr vert="horz" lIns="228600" tIns="228600" rIns="228600" bIns="0" rtlCol="0" anchor="b">
            <a:normAutofit/>
          </a:bodyPr>
          <a:lstStyle/>
          <a:p>
            <a:pPr algn="l">
              <a:lnSpc>
                <a:spcPct val="80000"/>
              </a:lnSpc>
            </a:pPr>
            <a:r>
              <a:rPr lang="en-US" sz="7200" dirty="0">
                <a:solidFill>
                  <a:schemeClr val="tx1"/>
                </a:solidFill>
                <a:latin typeface="Century Schoolbook"/>
              </a:rPr>
              <a:t>The random forest machine learning model</a:t>
            </a:r>
            <a:endParaRPr lang="en-US" sz="7200" dirty="0">
              <a:solidFill>
                <a:schemeClr val="tx1"/>
              </a:solidFill>
              <a:latin typeface="Century Schoolbook"/>
              <a:ea typeface="Calibri Light"/>
              <a:cs typeface="Calibri Light"/>
            </a:endParaRPr>
          </a:p>
        </p:txBody>
      </p:sp>
      <p:sp>
        <p:nvSpPr>
          <p:cNvPr id="3" name="Text Placeholder 2">
            <a:extLst>
              <a:ext uri="{FF2B5EF4-FFF2-40B4-BE49-F238E27FC236}">
                <a16:creationId xmlns:a16="http://schemas.microsoft.com/office/drawing/2014/main" id="{16062D7C-E73B-B550-64C7-827544128A62}"/>
              </a:ext>
            </a:extLst>
          </p:cNvPr>
          <p:cNvSpPr>
            <a:spLocks noGrp="1"/>
          </p:cNvSpPr>
          <p:nvPr>
            <p:ph type="body" idx="1"/>
          </p:nvPr>
        </p:nvSpPr>
        <p:spPr>
          <a:xfrm>
            <a:off x="2004716" y="4560432"/>
            <a:ext cx="8239253" cy="1228171"/>
          </a:xfrm>
        </p:spPr>
        <p:txBody>
          <a:bodyPr vert="horz" lIns="91440" tIns="0" rIns="91440" bIns="45720" rtlCol="0" anchor="t">
            <a:normAutofit lnSpcReduction="10000"/>
          </a:bodyPr>
          <a:lstStyle/>
          <a:p>
            <a:pPr algn="l">
              <a:lnSpc>
                <a:spcPct val="100000"/>
              </a:lnSpc>
            </a:pPr>
            <a:r>
              <a:rPr lang="en-US" sz="2800" dirty="0">
                <a:solidFill>
                  <a:schemeClr val="tx1"/>
                </a:solidFill>
                <a:latin typeface="Angsana New"/>
                <a:cs typeface="Angsana New"/>
              </a:rPr>
              <a:t>The random forest is a machine learning model which uses algorithms consisting of multiple </a:t>
            </a:r>
            <a:r>
              <a:rPr lang="en-US" sz="2800" dirty="0">
                <a:latin typeface="Angsana New"/>
                <a:ea typeface="+mn-lt"/>
                <a:cs typeface="+mn-lt"/>
              </a:rPr>
              <a:t>decision </a:t>
            </a:r>
            <a:r>
              <a:rPr lang="en-US" sz="2800" dirty="0">
                <a:solidFill>
                  <a:schemeClr val="tx1"/>
                </a:solidFill>
                <a:latin typeface="Angsana New"/>
                <a:cs typeface="Angsana New"/>
              </a:rPr>
              <a:t>trees. The final predication is Made by evaluating the Average of the ensembl</a:t>
            </a:r>
            <a:r>
              <a:rPr lang="en-US" sz="2400" dirty="0">
                <a:solidFill>
                  <a:schemeClr val="tx1"/>
                </a:solidFill>
              </a:rPr>
              <a:t>e.</a:t>
            </a:r>
          </a:p>
        </p:txBody>
      </p:sp>
      <p:sp>
        <p:nvSpPr>
          <p:cNvPr id="57" name="Isosceles Triangle 56">
            <a:extLst>
              <a:ext uri="{FF2B5EF4-FFF2-40B4-BE49-F238E27FC236}">
                <a16:creationId xmlns:a16="http://schemas.microsoft.com/office/drawing/2014/main" id="{A4CD35EF-7348-4E64-8700-827E64EA4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35823" y="3320139"/>
            <a:ext cx="300774" cy="25928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tx1"/>
              </a:solidFill>
            </a:endParaRPr>
          </a:p>
        </p:txBody>
      </p:sp>
    </p:spTree>
    <p:extLst>
      <p:ext uri="{BB962C8B-B14F-4D97-AF65-F5344CB8AC3E}">
        <p14:creationId xmlns:p14="http://schemas.microsoft.com/office/powerpoint/2010/main" val="8659309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DCEC-E661-DDD9-C8F2-C5FC31C31353}"/>
              </a:ext>
            </a:extLst>
          </p:cNvPr>
          <p:cNvSpPr>
            <a:spLocks noGrp="1"/>
          </p:cNvSpPr>
          <p:nvPr>
            <p:ph type="title"/>
          </p:nvPr>
        </p:nvSpPr>
        <p:spPr/>
        <p:txBody>
          <a:bodyPr/>
          <a:lstStyle/>
          <a:p>
            <a:r>
              <a:rPr lang="en-US" dirty="0">
                <a:ea typeface="Calibri Light"/>
                <a:cs typeface="Calibri Light"/>
              </a:rPr>
              <a:t>More about the random forest </a:t>
            </a:r>
          </a:p>
        </p:txBody>
      </p:sp>
      <p:sp>
        <p:nvSpPr>
          <p:cNvPr id="3" name="Text Placeholder 2">
            <a:extLst>
              <a:ext uri="{FF2B5EF4-FFF2-40B4-BE49-F238E27FC236}">
                <a16:creationId xmlns:a16="http://schemas.microsoft.com/office/drawing/2014/main" id="{A0C39762-E286-3D78-1454-EA513301C35E}"/>
              </a:ext>
            </a:extLst>
          </p:cNvPr>
          <p:cNvSpPr>
            <a:spLocks noGrp="1"/>
          </p:cNvSpPr>
          <p:nvPr>
            <p:ph type="body" idx="1"/>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65484FB6-6628-A553-CD57-11B6BFD21BE3}"/>
              </a:ext>
            </a:extLst>
          </p:cNvPr>
          <p:cNvPicPr>
            <a:picLocks noChangeAspect="1"/>
          </p:cNvPicPr>
          <p:nvPr/>
        </p:nvPicPr>
        <p:blipFill>
          <a:blip r:embed="rId2"/>
          <a:stretch>
            <a:fillRect/>
          </a:stretch>
        </p:blipFill>
        <p:spPr>
          <a:xfrm>
            <a:off x="-2208" y="-232375"/>
            <a:ext cx="12196415" cy="7157099"/>
          </a:xfrm>
          <a:prstGeom prst="rect">
            <a:avLst/>
          </a:prstGeom>
        </p:spPr>
      </p:pic>
    </p:spTree>
    <p:extLst>
      <p:ext uri="{BB962C8B-B14F-4D97-AF65-F5344CB8AC3E}">
        <p14:creationId xmlns:p14="http://schemas.microsoft.com/office/powerpoint/2010/main" val="96866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9">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 name="Group 30">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2" name="Rectangle 31">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9" name="Rectangle 35">
            <a:extLst>
              <a:ext uri="{FF2B5EF4-FFF2-40B4-BE49-F238E27FC236}">
                <a16:creationId xmlns:a16="http://schemas.microsoft.com/office/drawing/2014/main" id="{B029B82E-722D-45BB-B34F-D4423CBF96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37">
            <a:extLst>
              <a:ext uri="{FF2B5EF4-FFF2-40B4-BE49-F238E27FC236}">
                <a16:creationId xmlns:a16="http://schemas.microsoft.com/office/drawing/2014/main" id="{1F7980BB-894F-43B4-B764-9CE95DEF89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D6D9E82D-9E8F-4365-8DD3-F87F575AF8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6">
              <a:extLst>
                <a:ext uri="{FF2B5EF4-FFF2-40B4-BE49-F238E27FC236}">
                  <a16:creationId xmlns:a16="http://schemas.microsoft.com/office/drawing/2014/main" id="{1CD7CE6C-6D35-4CDB-8C9B-3749731FB4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1D897CC5-D9DC-4B84-8FEE-769DDB3ED7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A7F9F68E-05A6-4B4F-A9C4-99F56BA4DE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FE459AB8-6C83-4017-AD7E-34DDCC29B5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10">
              <a:extLst>
                <a:ext uri="{FF2B5EF4-FFF2-40B4-BE49-F238E27FC236}">
                  <a16:creationId xmlns:a16="http://schemas.microsoft.com/office/drawing/2014/main" id="{7E35D375-D544-4AA6-B2C0-AECF72D6DA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330D17F1-A1B0-40BD-8617-EE4D6750C8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12">
              <a:extLst>
                <a:ext uri="{FF2B5EF4-FFF2-40B4-BE49-F238E27FC236}">
                  <a16:creationId xmlns:a16="http://schemas.microsoft.com/office/drawing/2014/main" id="{B66F0F2E-CF96-4F3A-B20B-7A67FED935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6A12D58E-271D-4783-99B0-2C1098B90B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14">
              <a:extLst>
                <a:ext uri="{FF2B5EF4-FFF2-40B4-BE49-F238E27FC236}">
                  <a16:creationId xmlns:a16="http://schemas.microsoft.com/office/drawing/2014/main" id="{F9B86422-0052-4CDC-906A-A0991A2900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C6847113-CFAE-4362-A26F-0B1D189964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2AD566C5-BF8B-4C51-82C6-4633CAE5BD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F156CA36-0366-443D-9A53-7806BDE207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18">
              <a:extLst>
                <a:ext uri="{FF2B5EF4-FFF2-40B4-BE49-F238E27FC236}">
                  <a16:creationId xmlns:a16="http://schemas.microsoft.com/office/drawing/2014/main" id="{E854E694-6F0F-4143-B88B-DE4C9E02E0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65CBB851-7142-4AAB-8038-999CAB8CE9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20">
              <a:extLst>
                <a:ext uri="{FF2B5EF4-FFF2-40B4-BE49-F238E27FC236}">
                  <a16:creationId xmlns:a16="http://schemas.microsoft.com/office/drawing/2014/main" id="{5560487F-527D-416F-A6A5-16BC6F6264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1F3D29D7-04A7-4C39-ABC0-CCFFE39BD3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22">
              <a:extLst>
                <a:ext uri="{FF2B5EF4-FFF2-40B4-BE49-F238E27FC236}">
                  <a16:creationId xmlns:a16="http://schemas.microsoft.com/office/drawing/2014/main" id="{AB11EF01-3B4E-41D2-9E08-0106F319A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9E2C3217-DC0B-4F91-9F62-A04CDEB2F7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5" name="Picture 5" descr="Background pattern&#10;&#10;Description automatically generated">
            <a:extLst>
              <a:ext uri="{FF2B5EF4-FFF2-40B4-BE49-F238E27FC236}">
                <a16:creationId xmlns:a16="http://schemas.microsoft.com/office/drawing/2014/main" id="{1926D9FB-C776-FE6F-D20B-44623B4CECD4}"/>
              </a:ext>
            </a:extLst>
          </p:cNvPr>
          <p:cNvPicPr>
            <a:picLocks noChangeAspect="1"/>
          </p:cNvPicPr>
          <p:nvPr/>
        </p:nvPicPr>
        <p:blipFill rotWithShape="1">
          <a:blip r:embed="rId2"/>
          <a:srcRect l="17172" r="37692" b="-2"/>
          <a:stretch/>
        </p:blipFill>
        <p:spPr>
          <a:xfrm>
            <a:off x="20" y="227"/>
            <a:ext cx="4637303" cy="6858000"/>
          </a:xfrm>
          <a:prstGeom prst="rect">
            <a:avLst/>
          </a:prstGeom>
          <a:ln w="9525">
            <a:noFill/>
          </a:ln>
        </p:spPr>
      </p:pic>
      <p:grpSp>
        <p:nvGrpSpPr>
          <p:cNvPr id="59" name="Group 58">
            <a:extLst>
              <a:ext uri="{FF2B5EF4-FFF2-40B4-BE49-F238E27FC236}">
                <a16:creationId xmlns:a16="http://schemas.microsoft.com/office/drawing/2014/main" id="{F2B7CF55-CC81-4559-9768-354C7462D6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55064" y="1186483"/>
            <a:ext cx="5941686" cy="4477933"/>
            <a:chOff x="807084" y="1186483"/>
            <a:chExt cx="5941686" cy="4477933"/>
          </a:xfrm>
        </p:grpSpPr>
        <p:sp>
          <p:nvSpPr>
            <p:cNvPr id="71" name="Rectangle 59">
              <a:extLst>
                <a:ext uri="{FF2B5EF4-FFF2-40B4-BE49-F238E27FC236}">
                  <a16:creationId xmlns:a16="http://schemas.microsoft.com/office/drawing/2014/main" id="{9FDAF335-846C-48F5-A261-6D242B1ED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780" y="1186483"/>
              <a:ext cx="5940295"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39">
              <a:extLst>
                <a:ext uri="{FF2B5EF4-FFF2-40B4-BE49-F238E27FC236}">
                  <a16:creationId xmlns:a16="http://schemas.microsoft.com/office/drawing/2014/main" id="{598CCBBA-616E-4339-A7DE-6168CEEE5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3574311"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1">
              <a:extLst>
                <a:ext uri="{FF2B5EF4-FFF2-40B4-BE49-F238E27FC236}">
                  <a16:creationId xmlns:a16="http://schemas.microsoft.com/office/drawing/2014/main" id="{0FDCDAE4-2A39-4204-B094-CA4F1493DE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5941686"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5C0DFB8-9D73-AD80-3B0F-2249E5DA2921}"/>
              </a:ext>
            </a:extLst>
          </p:cNvPr>
          <p:cNvSpPr>
            <a:spLocks noGrp="1"/>
          </p:cNvSpPr>
          <p:nvPr>
            <p:ph type="title"/>
          </p:nvPr>
        </p:nvSpPr>
        <p:spPr>
          <a:xfrm>
            <a:off x="5543394" y="2075504"/>
            <a:ext cx="5769989" cy="1748729"/>
          </a:xfrm>
        </p:spPr>
        <p:txBody>
          <a:bodyPr vert="horz" lIns="228600" tIns="228600" rIns="228600" bIns="0" rtlCol="0" anchor="b">
            <a:normAutofit fontScale="90000"/>
          </a:bodyPr>
          <a:lstStyle/>
          <a:p>
            <a:pPr>
              <a:lnSpc>
                <a:spcPct val="80000"/>
              </a:lnSpc>
            </a:pPr>
            <a:r>
              <a:rPr lang="en-US" sz="5400" dirty="0">
                <a:latin typeface="Century Schoolbook"/>
              </a:rPr>
              <a:t>Machine learning Model </a:t>
            </a:r>
            <a:r>
              <a:rPr lang="en-US" sz="5400" dirty="0">
                <a:latin typeface="Century Schoolbook"/>
                <a:ea typeface="+mj-lt"/>
                <a:cs typeface="+mj-lt"/>
              </a:rPr>
              <a:t>Evaluation</a:t>
            </a:r>
            <a:r>
              <a:rPr lang="en-US" sz="5400" dirty="0"/>
              <a:t> </a:t>
            </a:r>
          </a:p>
        </p:txBody>
      </p:sp>
      <p:sp>
        <p:nvSpPr>
          <p:cNvPr id="3" name="Text Placeholder 2">
            <a:extLst>
              <a:ext uri="{FF2B5EF4-FFF2-40B4-BE49-F238E27FC236}">
                <a16:creationId xmlns:a16="http://schemas.microsoft.com/office/drawing/2014/main" id="{5BE09B74-F932-EB31-7771-5E5322A4D3A6}"/>
              </a:ext>
            </a:extLst>
          </p:cNvPr>
          <p:cNvSpPr>
            <a:spLocks noGrp="1"/>
          </p:cNvSpPr>
          <p:nvPr>
            <p:ph type="body" idx="1"/>
          </p:nvPr>
        </p:nvSpPr>
        <p:spPr>
          <a:xfrm>
            <a:off x="5543396" y="3906266"/>
            <a:ext cx="5769988" cy="1322587"/>
          </a:xfrm>
        </p:spPr>
        <p:txBody>
          <a:bodyPr vert="horz" lIns="91440" tIns="0" rIns="91440" bIns="45720" rtlCol="0" anchor="t">
            <a:noAutofit/>
          </a:bodyPr>
          <a:lstStyle/>
          <a:p>
            <a:pPr>
              <a:lnSpc>
                <a:spcPct val="100000"/>
              </a:lnSpc>
            </a:pPr>
            <a:r>
              <a:rPr lang="en-US" sz="2200" dirty="0">
                <a:latin typeface="Angsana New"/>
                <a:cs typeface="Angsana New"/>
              </a:rPr>
              <a:t>We Used our random forest predictive model to evaluate the information and We obtained a score of 3650, With this score we can assume that implementing renewable energy would be a viable solution to the shortfall problem</a:t>
            </a:r>
          </a:p>
        </p:txBody>
      </p:sp>
    </p:spTree>
    <p:extLst>
      <p:ext uri="{BB962C8B-B14F-4D97-AF65-F5344CB8AC3E}">
        <p14:creationId xmlns:p14="http://schemas.microsoft.com/office/powerpoint/2010/main" val="1081619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831267-5CAE-41B8-A1CC-66FE1628A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3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79EE808-85F9-455B-B8F9-FBE90075F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89DCC09-ED44-478A-8F79-A02EBAF7A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8E2E2454-5C03-4173-B8FE-1AB94658D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2E8C684E-09F3-4317-A7D3-3D18C3593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5505EC4-4943-4963-98E8-69AF3FDF0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4562C7B8-8AFB-4DDB-B72F-284990D5C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3443E48-282C-4250-A466-0EC71FB9E1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E1DA5A47-4EF3-4987-A0B2-0D48C03004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97C0249-6965-4479-85DD-65D339807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93CC77F-968A-4E39-A274-827827914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1238E5CF-CAEC-4B5C-9DB6-A40F03FB3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BD96636-6E63-4D65-A35C-92653FC48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D56D53D-1432-4D95-B0DD-3799916FD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415107AD-3A21-4847-8F6C-C40629276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74B4AC16-93AF-4037-B469-BD1BAB95C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57AEC385-0F84-4743-A483-0E9711446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90B47478-85F0-4BCA-9C98-48B633FD5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C8F8E9C6-76DE-42DF-9CD7-B9789CDE1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660FFC41-5F89-4B42-913F-7FB17806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B956442-7A16-4B5B-908F-D69FC0A93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B54D797E-632B-4287-907B-A96D2CCBF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BF7D9703-D82B-498D-AA68-475F298FA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F8D580F2-1EDA-4B5F-98EB-EF8F18E9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E0F2EADF-2A67-482F-B290-DED5172BB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5" name="Isosceles Triangle 22">
              <a:extLst>
                <a:ext uri="{FF2B5EF4-FFF2-40B4-BE49-F238E27FC236}">
                  <a16:creationId xmlns:a16="http://schemas.microsoft.com/office/drawing/2014/main" id="{39BCFDA0-B04D-4835-A135-02F8969F3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6DD3C0B8-C176-40C2-93F5-670E2BAC7D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1BD0F706-F014-E134-8B1E-AC429F7B9E04}"/>
              </a:ext>
            </a:extLst>
          </p:cNvPr>
          <p:cNvSpPr>
            <a:spLocks noGrp="1"/>
          </p:cNvSpPr>
          <p:nvPr>
            <p:ph type="title"/>
          </p:nvPr>
        </p:nvSpPr>
        <p:spPr>
          <a:xfrm>
            <a:off x="888631" y="2349925"/>
            <a:ext cx="3498979" cy="2456442"/>
          </a:xfrm>
        </p:spPr>
        <p:txBody>
          <a:bodyPr>
            <a:normAutofit fontScale="90000"/>
          </a:bodyPr>
          <a:lstStyle/>
          <a:p>
            <a:r>
              <a:rPr lang="en-US" sz="5400" b="1" i="1" u="sng" dirty="0">
                <a:latin typeface="Century Schoolbook"/>
                <a:ea typeface="Batang"/>
                <a:cs typeface="Calibri Light"/>
              </a:rPr>
              <a:t>Problem Statement</a:t>
            </a:r>
            <a:endParaRPr lang="en-US" sz="5400" i="1" u="sng" dirty="0">
              <a:latin typeface="Century Schoolbook"/>
              <a:ea typeface="Batang"/>
              <a:cs typeface="Angsana New"/>
            </a:endParaRPr>
          </a:p>
        </p:txBody>
      </p:sp>
      <p:sp>
        <p:nvSpPr>
          <p:cNvPr id="3" name="Content Placeholder 2">
            <a:extLst>
              <a:ext uri="{FF2B5EF4-FFF2-40B4-BE49-F238E27FC236}">
                <a16:creationId xmlns:a16="http://schemas.microsoft.com/office/drawing/2014/main" id="{F7C49910-FEB2-616B-6A2E-0258771F393E}"/>
              </a:ext>
            </a:extLst>
          </p:cNvPr>
          <p:cNvSpPr>
            <a:spLocks noGrp="1"/>
          </p:cNvSpPr>
          <p:nvPr>
            <p:ph idx="1"/>
          </p:nvPr>
        </p:nvSpPr>
        <p:spPr>
          <a:xfrm>
            <a:off x="5118447" y="803186"/>
            <a:ext cx="6281873" cy="5248622"/>
          </a:xfrm>
        </p:spPr>
        <p:txBody>
          <a:bodyPr>
            <a:normAutofit/>
          </a:bodyPr>
          <a:lstStyle/>
          <a:p>
            <a:pPr marL="0" indent="0">
              <a:buNone/>
            </a:pPr>
            <a:r>
              <a:rPr lang="en-US" sz="3200" i="1" dirty="0">
                <a:latin typeface="Angsana New"/>
                <a:cs typeface="Angsana New"/>
              </a:rPr>
              <a:t>Our problem statement is to analyze Spain's electrical  Shortfall  and implement the Exploratory data Methods to check effectiveness renewable energies to solve the shortfall.</a:t>
            </a:r>
          </a:p>
        </p:txBody>
      </p:sp>
    </p:spTree>
    <p:extLst>
      <p:ext uri="{BB962C8B-B14F-4D97-AF65-F5344CB8AC3E}">
        <p14:creationId xmlns:p14="http://schemas.microsoft.com/office/powerpoint/2010/main" val="197027936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46">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72"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8"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2"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6"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8" name="Group 67">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69" name="Rectangle 68">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 name="Isosceles Triangle 69">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 name="Rectangle 70">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73" name="Rectangle 72">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E210D20-7E4D-3ADC-64C8-7CD76E8ADA2D}"/>
              </a:ext>
            </a:extLst>
          </p:cNvPr>
          <p:cNvSpPr>
            <a:spLocks noGrp="1"/>
          </p:cNvSpPr>
          <p:nvPr>
            <p:ph type="title"/>
          </p:nvPr>
        </p:nvSpPr>
        <p:spPr>
          <a:xfrm>
            <a:off x="8825306" y="1477651"/>
            <a:ext cx="2929372" cy="2468207"/>
          </a:xfrm>
        </p:spPr>
        <p:txBody>
          <a:bodyPr vert="horz" lIns="228600" tIns="228600" rIns="228600" bIns="0" rtlCol="0" anchor="b">
            <a:normAutofit/>
          </a:bodyPr>
          <a:lstStyle/>
          <a:p>
            <a:pPr algn="l">
              <a:lnSpc>
                <a:spcPct val="80000"/>
              </a:lnSpc>
            </a:pPr>
            <a:r>
              <a:rPr lang="en-US">
                <a:solidFill>
                  <a:schemeClr val="tx2"/>
                </a:solidFill>
              </a:rPr>
              <a:t>An OverView </a:t>
            </a:r>
          </a:p>
        </p:txBody>
      </p:sp>
      <p:sp>
        <p:nvSpPr>
          <p:cNvPr id="97"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Shape 100">
            <a:extLst>
              <a:ext uri="{FF2B5EF4-FFF2-40B4-BE49-F238E27FC236}">
                <a16:creationId xmlns:a16="http://schemas.microsoft.com/office/drawing/2014/main" id="{138AF5D2-3A9C-4E8F-B879-36865366A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aphicFrame>
        <p:nvGraphicFramePr>
          <p:cNvPr id="38" name="Content Placeholder 2">
            <a:extLst>
              <a:ext uri="{FF2B5EF4-FFF2-40B4-BE49-F238E27FC236}">
                <a16:creationId xmlns:a16="http://schemas.microsoft.com/office/drawing/2014/main" id="{50757DF2-2805-8131-58D1-DD226F3D4D97}"/>
              </a:ext>
            </a:extLst>
          </p:cNvPr>
          <p:cNvGraphicFramePr>
            <a:graphicFrameLocks noGrp="1"/>
          </p:cNvGraphicFramePr>
          <p:nvPr>
            <p:ph idx="1"/>
            <p:extLst>
              <p:ext uri="{D42A27DB-BD31-4B8C-83A1-F6EECF244321}">
                <p14:modId xmlns:p14="http://schemas.microsoft.com/office/powerpoint/2010/main" val="1129435597"/>
              </p:ext>
            </p:extLst>
          </p:nvPr>
        </p:nvGraphicFramePr>
        <p:xfrm>
          <a:off x="5118447" y="793893"/>
          <a:ext cx="6281873" cy="5248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9064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BA5A8-F5BF-5F05-454E-659B75251A04}"/>
              </a:ext>
            </a:extLst>
          </p:cNvPr>
          <p:cNvSpPr>
            <a:spLocks noGrp="1"/>
          </p:cNvSpPr>
          <p:nvPr>
            <p:ph type="title"/>
          </p:nvPr>
        </p:nvSpPr>
        <p:spPr>
          <a:xfrm>
            <a:off x="645459" y="960120"/>
            <a:ext cx="3865695" cy="4171278"/>
          </a:xfrm>
        </p:spPr>
        <p:txBody>
          <a:bodyPr>
            <a:normAutofit/>
          </a:bodyPr>
          <a:lstStyle/>
          <a:p>
            <a:pPr algn="r"/>
            <a:r>
              <a:rPr lang="en-US" sz="4400" b="1" i="1" u="sng" dirty="0">
                <a:solidFill>
                  <a:schemeClr val="tx1"/>
                </a:solidFill>
                <a:latin typeface="Century Schoolbook"/>
                <a:ea typeface="Calibri Light"/>
                <a:cs typeface="Calibri Light"/>
              </a:rPr>
              <a:t>Analysis of The Problem</a:t>
            </a:r>
            <a:r>
              <a:rPr lang="en-US" sz="4400" dirty="0">
                <a:solidFill>
                  <a:schemeClr val="tx1"/>
                </a:solidFill>
                <a:ea typeface="Calibri Light"/>
                <a:cs typeface="Calibri Light"/>
              </a:rPr>
              <a:t> </a:t>
            </a:r>
            <a:endParaRPr lang="en-US" sz="4400" dirty="0">
              <a:solidFill>
                <a:schemeClr val="tx1"/>
              </a:solidFill>
            </a:endParaRP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08A718D-FEAB-3895-26A9-B5EFCE688669}"/>
              </a:ext>
            </a:extLst>
          </p:cNvPr>
          <p:cNvSpPr>
            <a:spLocks noGrp="1"/>
          </p:cNvSpPr>
          <p:nvPr>
            <p:ph idx="1"/>
          </p:nvPr>
        </p:nvSpPr>
        <p:spPr>
          <a:xfrm>
            <a:off x="4983164" y="960120"/>
            <a:ext cx="5511800" cy="4171278"/>
          </a:xfrm>
        </p:spPr>
        <p:txBody>
          <a:bodyPr>
            <a:normAutofit fontScale="92500" lnSpcReduction="20000"/>
          </a:bodyPr>
          <a:lstStyle/>
          <a:p>
            <a:pPr marL="0" indent="0">
              <a:buNone/>
            </a:pPr>
            <a:r>
              <a:rPr lang="en-US" sz="2400" b="1" i="1" u="sng" dirty="0">
                <a:latin typeface="Angsana New"/>
                <a:cs typeface="Angsana New"/>
              </a:rPr>
              <a:t>What are electrical short falls?</a:t>
            </a:r>
          </a:p>
          <a:p>
            <a:pPr marL="0" indent="0">
              <a:buNone/>
            </a:pPr>
            <a:r>
              <a:rPr lang="en-US" sz="2400" dirty="0">
                <a:latin typeface="Angsana New"/>
                <a:cs typeface="Angsana New"/>
              </a:rPr>
              <a:t>Electrical shortfalls occur when the grid system produces less electricity than demand.</a:t>
            </a:r>
          </a:p>
          <a:p>
            <a:pPr marL="0" indent="0">
              <a:buNone/>
            </a:pPr>
            <a:r>
              <a:rPr lang="en-US" sz="2400" b="1" i="1" u="sng" dirty="0">
                <a:latin typeface="Angsana New"/>
                <a:cs typeface="Angsana New"/>
              </a:rPr>
              <a:t>What causes electricity shortfall</a:t>
            </a:r>
            <a:r>
              <a:rPr lang="en-US" sz="2400" i="1" dirty="0">
                <a:latin typeface="Angsana New"/>
                <a:cs typeface="Angsana New"/>
              </a:rPr>
              <a:t>?</a:t>
            </a:r>
          </a:p>
          <a:p>
            <a:pPr marL="0" indent="0">
              <a:buNone/>
            </a:pPr>
            <a:r>
              <a:rPr lang="en-US" sz="2400" dirty="0">
                <a:latin typeface="Angsana New"/>
                <a:cs typeface="Angsana New"/>
              </a:rPr>
              <a:t>During periods of extremely high demands the Grid Systeam may become over encumbered </a:t>
            </a:r>
          </a:p>
          <a:p>
            <a:pPr marL="0" indent="0">
              <a:buNone/>
            </a:pPr>
            <a:r>
              <a:rPr lang="en-US" sz="2400" b="1" i="1" u="sng" dirty="0">
                <a:latin typeface="Angsana New"/>
                <a:cs typeface="Angsana New"/>
              </a:rPr>
              <a:t>What are the effects of electrical shortfalls?</a:t>
            </a:r>
          </a:p>
          <a:p>
            <a:pPr marL="0" indent="0">
              <a:buNone/>
            </a:pPr>
            <a:r>
              <a:rPr lang="en-US" sz="2400" dirty="0">
                <a:latin typeface="Angsana New"/>
                <a:cs typeface="Angsana New"/>
              </a:rPr>
              <a:t>Electrical shortfalls mean that many house hold don’t receive the required power, worse many infrastructure and </a:t>
            </a:r>
            <a:r>
              <a:rPr lang="en-US" sz="2400" dirty="0">
                <a:latin typeface="Angsana New"/>
                <a:ea typeface="+mn-lt"/>
                <a:cs typeface="+mn-lt"/>
              </a:rPr>
              <a:t>institutions</a:t>
            </a:r>
            <a:r>
              <a:rPr lang="en-US" sz="2400" dirty="0">
                <a:latin typeface="Angsana New"/>
                <a:cs typeface="Angsana New"/>
              </a:rPr>
              <a:t> such as hospitals don’t have enough power to operat</a:t>
            </a:r>
            <a:r>
              <a:rPr lang="en-US" dirty="0"/>
              <a:t>e </a:t>
            </a:r>
          </a:p>
        </p:txBody>
      </p:sp>
    </p:spTree>
    <p:extLst>
      <p:ext uri="{BB962C8B-B14F-4D97-AF65-F5344CB8AC3E}">
        <p14:creationId xmlns:p14="http://schemas.microsoft.com/office/powerpoint/2010/main" val="1742327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BA5A8-F5BF-5F05-454E-659B75251A04}"/>
              </a:ext>
            </a:extLst>
          </p:cNvPr>
          <p:cNvSpPr>
            <a:spLocks noGrp="1"/>
          </p:cNvSpPr>
          <p:nvPr>
            <p:ph type="title"/>
          </p:nvPr>
        </p:nvSpPr>
        <p:spPr>
          <a:xfrm>
            <a:off x="645459" y="960120"/>
            <a:ext cx="3865695" cy="4171278"/>
          </a:xfrm>
        </p:spPr>
        <p:txBody>
          <a:bodyPr>
            <a:normAutofit/>
          </a:bodyPr>
          <a:lstStyle/>
          <a:p>
            <a:pPr algn="r"/>
            <a:r>
              <a:rPr lang="en-US" sz="4400" b="1" i="1" u="sng" dirty="0">
                <a:solidFill>
                  <a:schemeClr val="tx1"/>
                </a:solidFill>
                <a:latin typeface="Century Schoolbook"/>
                <a:ea typeface="Calibri Light"/>
                <a:cs typeface="Calibri Light"/>
              </a:rPr>
              <a:t>How Will EDA Be Used To solve The Problem</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08A718D-FEAB-3895-26A9-B5EFCE688669}"/>
              </a:ext>
            </a:extLst>
          </p:cNvPr>
          <p:cNvSpPr>
            <a:spLocks noGrp="1"/>
          </p:cNvSpPr>
          <p:nvPr>
            <p:ph idx="1"/>
          </p:nvPr>
        </p:nvSpPr>
        <p:spPr>
          <a:xfrm>
            <a:off x="4983164" y="960120"/>
            <a:ext cx="5511800" cy="4171278"/>
          </a:xfrm>
        </p:spPr>
        <p:txBody>
          <a:bodyPr vert="horz" lIns="91440" tIns="45720" rIns="91440" bIns="45720" rtlCol="0" anchor="ctr">
            <a:noAutofit/>
          </a:bodyPr>
          <a:lstStyle/>
          <a:p>
            <a:pPr marL="0" indent="0">
              <a:buNone/>
            </a:pPr>
            <a:r>
              <a:rPr lang="en-US" sz="2100" i="1" dirty="0">
                <a:latin typeface="Angsana New"/>
                <a:cs typeface="Angsana New"/>
              </a:rPr>
              <a:t>We will be using our will EDA toolkit in a Varity of ways. We will use a simple three step process to solve the problem</a:t>
            </a:r>
            <a:endParaRPr lang="en-US" sz="2100" dirty="0">
              <a:latin typeface="Angsana New"/>
              <a:cs typeface="Angsana New"/>
            </a:endParaRPr>
          </a:p>
          <a:p>
            <a:pPr marL="0" indent="0">
              <a:buNone/>
            </a:pPr>
            <a:r>
              <a:rPr lang="en-US" sz="2100" i="1" dirty="0">
                <a:latin typeface="Angsana New"/>
                <a:cs typeface="Angsana New"/>
              </a:rPr>
              <a:t>firstly we will be using it to understand the data with data engineering principles we will first use vast amounts of "unusable data" and clean and alter it to make </a:t>
            </a:r>
            <a:r>
              <a:rPr lang="en-US" sz="2100" dirty="0">
                <a:latin typeface="Angsana New"/>
                <a:ea typeface="+mn-lt"/>
                <a:cs typeface="+mn-lt"/>
              </a:rPr>
              <a:t>meaningful deductions and assessments.</a:t>
            </a:r>
            <a:endParaRPr lang="en-US" sz="2100" dirty="0">
              <a:latin typeface="Angsana New"/>
              <a:cs typeface="Angsana New"/>
            </a:endParaRPr>
          </a:p>
          <a:p>
            <a:pPr marL="0" indent="0">
              <a:buNone/>
            </a:pPr>
            <a:r>
              <a:rPr lang="en-US" sz="2100" dirty="0">
                <a:latin typeface="Angsana New"/>
                <a:cs typeface="Angsana New"/>
              </a:rPr>
              <a:t>Secondly we will be using this newly acquired information to create Graphs and Tabels to effectively observe the data and search for trends and patterns </a:t>
            </a:r>
          </a:p>
          <a:p>
            <a:pPr marL="0" indent="0">
              <a:buNone/>
            </a:pPr>
            <a:r>
              <a:rPr lang="en-US" sz="2100" dirty="0">
                <a:latin typeface="Angsana New"/>
                <a:cs typeface="Angsana New"/>
              </a:rPr>
              <a:t>Finally </a:t>
            </a:r>
            <a:r>
              <a:rPr lang="en-US" sz="2100" dirty="0">
                <a:latin typeface="Angsana New"/>
                <a:ea typeface="+mn-lt"/>
                <a:cs typeface="+mn-lt"/>
              </a:rPr>
              <a:t>we create predict models and paths to test the effectiveness of our proposed solution and if they match our expectations as well as looking at implementation.</a:t>
            </a:r>
          </a:p>
        </p:txBody>
      </p:sp>
    </p:spTree>
    <p:extLst>
      <p:ext uri="{BB962C8B-B14F-4D97-AF65-F5344CB8AC3E}">
        <p14:creationId xmlns:p14="http://schemas.microsoft.com/office/powerpoint/2010/main" val="4116974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E8DD8E1A-9945-4DBA-BC40-7A028BF32D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65" name="Freeform 5">
              <a:extLst>
                <a:ext uri="{FF2B5EF4-FFF2-40B4-BE49-F238E27FC236}">
                  <a16:creationId xmlns:a16="http://schemas.microsoft.com/office/drawing/2014/main" id="{FE1C52F1-9DDF-4839-9B8F-25F7F8D42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6">
              <a:extLst>
                <a:ext uri="{FF2B5EF4-FFF2-40B4-BE49-F238E27FC236}">
                  <a16:creationId xmlns:a16="http://schemas.microsoft.com/office/drawing/2014/main" id="{DB25E450-AEBE-4B5B-9CD7-7DDA5128D0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7">
              <a:extLst>
                <a:ext uri="{FF2B5EF4-FFF2-40B4-BE49-F238E27FC236}">
                  <a16:creationId xmlns:a16="http://schemas.microsoft.com/office/drawing/2014/main" id="{D57AF4B2-B19E-4839-9D9C-06AD5370C3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8">
              <a:extLst>
                <a:ext uri="{FF2B5EF4-FFF2-40B4-BE49-F238E27FC236}">
                  <a16:creationId xmlns:a16="http://schemas.microsoft.com/office/drawing/2014/main" id="{2949CEBF-F4A7-44B2-8A3B-22558718F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9" name="Freeform 9">
              <a:extLst>
                <a:ext uri="{FF2B5EF4-FFF2-40B4-BE49-F238E27FC236}">
                  <a16:creationId xmlns:a16="http://schemas.microsoft.com/office/drawing/2014/main" id="{28EAA589-93ED-485D-96BB-B9B21EC96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0" name="Freeform 10">
              <a:extLst>
                <a:ext uri="{FF2B5EF4-FFF2-40B4-BE49-F238E27FC236}">
                  <a16:creationId xmlns:a16="http://schemas.microsoft.com/office/drawing/2014/main" id="{4BB4F238-A1F2-45F6-9074-18C4A9F921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1" name="Freeform 11">
              <a:extLst>
                <a:ext uri="{FF2B5EF4-FFF2-40B4-BE49-F238E27FC236}">
                  <a16:creationId xmlns:a16="http://schemas.microsoft.com/office/drawing/2014/main" id="{1C658EE5-B46E-48ED-822D-1C3F08ECA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12">
              <a:extLst>
                <a:ext uri="{FF2B5EF4-FFF2-40B4-BE49-F238E27FC236}">
                  <a16:creationId xmlns:a16="http://schemas.microsoft.com/office/drawing/2014/main" id="{82AA74BE-73A4-4ADC-B86C-833704C0C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3">
              <a:extLst>
                <a:ext uri="{FF2B5EF4-FFF2-40B4-BE49-F238E27FC236}">
                  <a16:creationId xmlns:a16="http://schemas.microsoft.com/office/drawing/2014/main" id="{2018BD4B-A593-4075-9FDB-4739C6D53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4">
              <a:extLst>
                <a:ext uri="{FF2B5EF4-FFF2-40B4-BE49-F238E27FC236}">
                  <a16:creationId xmlns:a16="http://schemas.microsoft.com/office/drawing/2014/main" id="{0D16E44B-CE60-491F-B907-D02B0B1EE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5">
              <a:extLst>
                <a:ext uri="{FF2B5EF4-FFF2-40B4-BE49-F238E27FC236}">
                  <a16:creationId xmlns:a16="http://schemas.microsoft.com/office/drawing/2014/main" id="{2DFA7256-7E90-44B6-8E90-2111C1A1F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16">
              <a:extLst>
                <a:ext uri="{FF2B5EF4-FFF2-40B4-BE49-F238E27FC236}">
                  <a16:creationId xmlns:a16="http://schemas.microsoft.com/office/drawing/2014/main" id="{CE31CD09-2348-4B3A-9C97-CEECA4ABC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17">
              <a:extLst>
                <a:ext uri="{FF2B5EF4-FFF2-40B4-BE49-F238E27FC236}">
                  <a16:creationId xmlns:a16="http://schemas.microsoft.com/office/drawing/2014/main" id="{4E5422EF-93F2-41A9-B30F-9EFE9241D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18">
              <a:extLst>
                <a:ext uri="{FF2B5EF4-FFF2-40B4-BE49-F238E27FC236}">
                  <a16:creationId xmlns:a16="http://schemas.microsoft.com/office/drawing/2014/main" id="{7920E29F-BB48-485F-95FF-5C372339C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19">
              <a:extLst>
                <a:ext uri="{FF2B5EF4-FFF2-40B4-BE49-F238E27FC236}">
                  <a16:creationId xmlns:a16="http://schemas.microsoft.com/office/drawing/2014/main" id="{ACFDB0E0-ECEB-4EEB-925D-4BE22979C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20">
              <a:extLst>
                <a:ext uri="{FF2B5EF4-FFF2-40B4-BE49-F238E27FC236}">
                  <a16:creationId xmlns:a16="http://schemas.microsoft.com/office/drawing/2014/main" id="{30CE2542-FFC2-4E6A-9F84-265FE415D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1" name="Freeform 21">
              <a:extLst>
                <a:ext uri="{FF2B5EF4-FFF2-40B4-BE49-F238E27FC236}">
                  <a16:creationId xmlns:a16="http://schemas.microsoft.com/office/drawing/2014/main" id="{2864C497-B900-4D3E-895C-A2A823A3C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82" name="Freeform 22">
              <a:extLst>
                <a:ext uri="{FF2B5EF4-FFF2-40B4-BE49-F238E27FC236}">
                  <a16:creationId xmlns:a16="http://schemas.microsoft.com/office/drawing/2014/main" id="{26441ED2-272A-4395-9966-F5B1C8D3F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23">
              <a:extLst>
                <a:ext uri="{FF2B5EF4-FFF2-40B4-BE49-F238E27FC236}">
                  <a16:creationId xmlns:a16="http://schemas.microsoft.com/office/drawing/2014/main" id="{701CA35D-3DE0-4BE9-96A9-31A6F24DB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24">
              <a:extLst>
                <a:ext uri="{FF2B5EF4-FFF2-40B4-BE49-F238E27FC236}">
                  <a16:creationId xmlns:a16="http://schemas.microsoft.com/office/drawing/2014/main" id="{C9367E8C-A75F-4D57-8B79-1B3EEDFD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25">
              <a:extLst>
                <a:ext uri="{FF2B5EF4-FFF2-40B4-BE49-F238E27FC236}">
                  <a16:creationId xmlns:a16="http://schemas.microsoft.com/office/drawing/2014/main" id="{0846F98D-8409-4D6C-B830-625CC19EB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7" name="Group 86">
            <a:extLst>
              <a:ext uri="{FF2B5EF4-FFF2-40B4-BE49-F238E27FC236}">
                <a16:creationId xmlns:a16="http://schemas.microsoft.com/office/drawing/2014/main" id="{F35369DB-627C-41BD-9041-6426E8BF66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88" name="Rectangle 87">
              <a:extLst>
                <a:ext uri="{FF2B5EF4-FFF2-40B4-BE49-F238E27FC236}">
                  <a16:creationId xmlns:a16="http://schemas.microsoft.com/office/drawing/2014/main" id="{9BA15987-DDC0-4CAB-AF5B-7D11E25D2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Isosceles Triangle 22">
              <a:extLst>
                <a:ext uri="{FF2B5EF4-FFF2-40B4-BE49-F238E27FC236}">
                  <a16:creationId xmlns:a16="http://schemas.microsoft.com/office/drawing/2014/main" id="{9B6DF8F2-BD4C-48F5-8CDC-95B311500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 name="Rectangle 89">
              <a:extLst>
                <a:ext uri="{FF2B5EF4-FFF2-40B4-BE49-F238E27FC236}">
                  <a16:creationId xmlns:a16="http://schemas.microsoft.com/office/drawing/2014/main" id="{8E989FB2-D6DE-43D1-84D5-1C80F9901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92" name="Rectangle 9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5"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8"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B8E6EFBB-9EF0-30A1-F9C4-081D28D1B8D9}"/>
              </a:ext>
            </a:extLst>
          </p:cNvPr>
          <p:cNvSpPr>
            <a:spLocks noGrp="1"/>
          </p:cNvSpPr>
          <p:nvPr>
            <p:ph type="title"/>
          </p:nvPr>
        </p:nvSpPr>
        <p:spPr>
          <a:xfrm>
            <a:off x="888631" y="4760132"/>
            <a:ext cx="3947420" cy="1777829"/>
          </a:xfrm>
        </p:spPr>
        <p:txBody>
          <a:bodyPr vert="horz" lIns="228600" tIns="228600" rIns="228600" bIns="228600" rtlCol="0" anchor="ctr">
            <a:normAutofit/>
          </a:bodyPr>
          <a:lstStyle/>
          <a:p>
            <a:pPr algn="l"/>
            <a:r>
              <a:rPr lang="en-US" dirty="0">
                <a:latin typeface="Century Schoolbook"/>
              </a:rPr>
              <a:t>The Sample DATA</a:t>
            </a:r>
            <a:r>
              <a:rPr lang="en-US" dirty="0"/>
              <a:t> </a:t>
            </a:r>
            <a:endParaRPr lang="en-US"/>
          </a:p>
        </p:txBody>
      </p:sp>
      <p:sp>
        <p:nvSpPr>
          <p:cNvPr id="115" name="Freeform: Shape 114">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Picture 5" descr="Graphical user interface, application&#10;&#10;Description automatically generated">
            <a:extLst>
              <a:ext uri="{FF2B5EF4-FFF2-40B4-BE49-F238E27FC236}">
                <a16:creationId xmlns:a16="http://schemas.microsoft.com/office/drawing/2014/main" id="{96C22CC4-C120-7908-1F58-DCB930027C96}"/>
              </a:ext>
            </a:extLst>
          </p:cNvPr>
          <p:cNvPicPr>
            <a:picLocks noGrp="1" noChangeAspect="1"/>
          </p:cNvPicPr>
          <p:nvPr>
            <p:ph sz="half" idx="2"/>
          </p:nvPr>
        </p:nvPicPr>
        <p:blipFill>
          <a:blip r:embed="rId2"/>
          <a:stretch>
            <a:fillRect/>
          </a:stretch>
        </p:blipFill>
        <p:spPr>
          <a:xfrm>
            <a:off x="643467" y="1123674"/>
            <a:ext cx="10914060" cy="2455662"/>
          </a:xfrm>
          <a:prstGeom prst="rect">
            <a:avLst/>
          </a:prstGeom>
        </p:spPr>
      </p:pic>
      <p:sp>
        <p:nvSpPr>
          <p:cNvPr id="6" name="TextBox 5">
            <a:extLst>
              <a:ext uri="{FF2B5EF4-FFF2-40B4-BE49-F238E27FC236}">
                <a16:creationId xmlns:a16="http://schemas.microsoft.com/office/drawing/2014/main" id="{4E76FAFC-30FD-AABD-0235-7B1083AEB639}"/>
              </a:ext>
            </a:extLst>
          </p:cNvPr>
          <p:cNvSpPr txBox="1"/>
          <p:nvPr/>
        </p:nvSpPr>
        <p:spPr>
          <a:xfrm>
            <a:off x="5118447" y="4767660"/>
            <a:ext cx="6281873" cy="17703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57150" indent="-285750" defTabSz="914400">
              <a:lnSpc>
                <a:spcPct val="110000"/>
              </a:lnSpc>
              <a:spcAft>
                <a:spcPts val="600"/>
              </a:spcAft>
              <a:buClr>
                <a:schemeClr val="accent1"/>
              </a:buClr>
              <a:buSzPct val="110000"/>
              <a:buFont typeface="Arial" panose="05000000000000000000" pitchFamily="2" charset="2"/>
              <a:buChar char="•"/>
            </a:pPr>
            <a:r>
              <a:rPr lang="en-US" dirty="0">
                <a:latin typeface="Angsana New"/>
                <a:ea typeface="+mn-lt"/>
                <a:cs typeface="+mn-lt"/>
              </a:rPr>
              <a:t>Above we have an example of what our data would look like before we "clean it " we can see that through data collection we have been given quite a bit of useful information for or analysis.</a:t>
            </a:r>
            <a:endParaRPr lang="en-US">
              <a:latin typeface="Angsana New"/>
              <a:cs typeface="Angsana New"/>
            </a:endParaRPr>
          </a:p>
          <a:p>
            <a:pPr marL="57150" indent="-285750" defTabSz="914400">
              <a:lnSpc>
                <a:spcPct val="110000"/>
              </a:lnSpc>
              <a:spcAft>
                <a:spcPts val="600"/>
              </a:spcAft>
              <a:buClr>
                <a:schemeClr val="accent1"/>
              </a:buClr>
              <a:buSzPct val="110000"/>
              <a:buFont typeface="Arial" panose="05000000000000000000" pitchFamily="2" charset="2"/>
              <a:buChar char="•"/>
            </a:pPr>
            <a:r>
              <a:rPr lang="en-US" dirty="0">
                <a:latin typeface="Angsana New"/>
                <a:ea typeface="+mn-lt"/>
                <a:cs typeface="+mn-lt"/>
              </a:rPr>
              <a:t>We can see that we've been given all the necessary values to see the effectiveness of both wind turbines(wind speed) and solar panel (cloud cover) and most importantly time to evaluate within predictive our model.</a:t>
            </a:r>
            <a:endParaRPr lang="en-US" dirty="0">
              <a:latin typeface="Angsana New"/>
            </a:endParaRPr>
          </a:p>
          <a:p>
            <a:pPr indent="-228600" defTabSz="914400">
              <a:lnSpc>
                <a:spcPct val="110000"/>
              </a:lnSpc>
              <a:spcAft>
                <a:spcPts val="600"/>
              </a:spcAft>
              <a:buClr>
                <a:schemeClr val="accent1"/>
              </a:buClr>
              <a:buSzPct val="110000"/>
              <a:buFont typeface="Wingdings" panose="05000000000000000000" pitchFamily="2" charset="2"/>
              <a:buChar char="§"/>
            </a:pPr>
            <a:endParaRPr lang="en-US" sz="1500" dirty="0">
              <a:ea typeface="+mn-lt"/>
              <a:cs typeface="+mn-lt"/>
            </a:endParaRPr>
          </a:p>
        </p:txBody>
      </p:sp>
    </p:spTree>
    <p:extLst>
      <p:ext uri="{BB962C8B-B14F-4D97-AF65-F5344CB8AC3E}">
        <p14:creationId xmlns:p14="http://schemas.microsoft.com/office/powerpoint/2010/main" val="407837811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E8DD8E1A-9945-4DBA-BC40-7A028BF32D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65" name="Freeform 5">
              <a:extLst>
                <a:ext uri="{FF2B5EF4-FFF2-40B4-BE49-F238E27FC236}">
                  <a16:creationId xmlns:a16="http://schemas.microsoft.com/office/drawing/2014/main" id="{FE1C52F1-9DDF-4839-9B8F-25F7F8D42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6">
              <a:extLst>
                <a:ext uri="{FF2B5EF4-FFF2-40B4-BE49-F238E27FC236}">
                  <a16:creationId xmlns:a16="http://schemas.microsoft.com/office/drawing/2014/main" id="{DB25E450-AEBE-4B5B-9CD7-7DDA5128D0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7">
              <a:extLst>
                <a:ext uri="{FF2B5EF4-FFF2-40B4-BE49-F238E27FC236}">
                  <a16:creationId xmlns:a16="http://schemas.microsoft.com/office/drawing/2014/main" id="{D57AF4B2-B19E-4839-9D9C-06AD5370C3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8">
              <a:extLst>
                <a:ext uri="{FF2B5EF4-FFF2-40B4-BE49-F238E27FC236}">
                  <a16:creationId xmlns:a16="http://schemas.microsoft.com/office/drawing/2014/main" id="{2949CEBF-F4A7-44B2-8A3B-22558718F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9" name="Freeform 9">
              <a:extLst>
                <a:ext uri="{FF2B5EF4-FFF2-40B4-BE49-F238E27FC236}">
                  <a16:creationId xmlns:a16="http://schemas.microsoft.com/office/drawing/2014/main" id="{28EAA589-93ED-485D-96BB-B9B21EC96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0" name="Freeform 10">
              <a:extLst>
                <a:ext uri="{FF2B5EF4-FFF2-40B4-BE49-F238E27FC236}">
                  <a16:creationId xmlns:a16="http://schemas.microsoft.com/office/drawing/2014/main" id="{4BB4F238-A1F2-45F6-9074-18C4A9F921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1" name="Freeform 11">
              <a:extLst>
                <a:ext uri="{FF2B5EF4-FFF2-40B4-BE49-F238E27FC236}">
                  <a16:creationId xmlns:a16="http://schemas.microsoft.com/office/drawing/2014/main" id="{1C658EE5-B46E-48ED-822D-1C3F08ECA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12">
              <a:extLst>
                <a:ext uri="{FF2B5EF4-FFF2-40B4-BE49-F238E27FC236}">
                  <a16:creationId xmlns:a16="http://schemas.microsoft.com/office/drawing/2014/main" id="{82AA74BE-73A4-4ADC-B86C-833704C0C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3">
              <a:extLst>
                <a:ext uri="{FF2B5EF4-FFF2-40B4-BE49-F238E27FC236}">
                  <a16:creationId xmlns:a16="http://schemas.microsoft.com/office/drawing/2014/main" id="{2018BD4B-A593-4075-9FDB-4739C6D53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4">
              <a:extLst>
                <a:ext uri="{FF2B5EF4-FFF2-40B4-BE49-F238E27FC236}">
                  <a16:creationId xmlns:a16="http://schemas.microsoft.com/office/drawing/2014/main" id="{0D16E44B-CE60-491F-B907-D02B0B1EE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5">
              <a:extLst>
                <a:ext uri="{FF2B5EF4-FFF2-40B4-BE49-F238E27FC236}">
                  <a16:creationId xmlns:a16="http://schemas.microsoft.com/office/drawing/2014/main" id="{2DFA7256-7E90-44B6-8E90-2111C1A1F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16">
              <a:extLst>
                <a:ext uri="{FF2B5EF4-FFF2-40B4-BE49-F238E27FC236}">
                  <a16:creationId xmlns:a16="http://schemas.microsoft.com/office/drawing/2014/main" id="{CE31CD09-2348-4B3A-9C97-CEECA4ABC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17">
              <a:extLst>
                <a:ext uri="{FF2B5EF4-FFF2-40B4-BE49-F238E27FC236}">
                  <a16:creationId xmlns:a16="http://schemas.microsoft.com/office/drawing/2014/main" id="{4E5422EF-93F2-41A9-B30F-9EFE9241D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18">
              <a:extLst>
                <a:ext uri="{FF2B5EF4-FFF2-40B4-BE49-F238E27FC236}">
                  <a16:creationId xmlns:a16="http://schemas.microsoft.com/office/drawing/2014/main" id="{7920E29F-BB48-485F-95FF-5C372339C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19">
              <a:extLst>
                <a:ext uri="{FF2B5EF4-FFF2-40B4-BE49-F238E27FC236}">
                  <a16:creationId xmlns:a16="http://schemas.microsoft.com/office/drawing/2014/main" id="{ACFDB0E0-ECEB-4EEB-925D-4BE22979C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20">
              <a:extLst>
                <a:ext uri="{FF2B5EF4-FFF2-40B4-BE49-F238E27FC236}">
                  <a16:creationId xmlns:a16="http://schemas.microsoft.com/office/drawing/2014/main" id="{30CE2542-FFC2-4E6A-9F84-265FE415D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1" name="Freeform 21">
              <a:extLst>
                <a:ext uri="{FF2B5EF4-FFF2-40B4-BE49-F238E27FC236}">
                  <a16:creationId xmlns:a16="http://schemas.microsoft.com/office/drawing/2014/main" id="{2864C497-B900-4D3E-895C-A2A823A3C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82" name="Freeform 22">
              <a:extLst>
                <a:ext uri="{FF2B5EF4-FFF2-40B4-BE49-F238E27FC236}">
                  <a16:creationId xmlns:a16="http://schemas.microsoft.com/office/drawing/2014/main" id="{26441ED2-272A-4395-9966-F5B1C8D3F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23">
              <a:extLst>
                <a:ext uri="{FF2B5EF4-FFF2-40B4-BE49-F238E27FC236}">
                  <a16:creationId xmlns:a16="http://schemas.microsoft.com/office/drawing/2014/main" id="{701CA35D-3DE0-4BE9-96A9-31A6F24DB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24">
              <a:extLst>
                <a:ext uri="{FF2B5EF4-FFF2-40B4-BE49-F238E27FC236}">
                  <a16:creationId xmlns:a16="http://schemas.microsoft.com/office/drawing/2014/main" id="{C9367E8C-A75F-4D57-8B79-1B3EEDFD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25">
              <a:extLst>
                <a:ext uri="{FF2B5EF4-FFF2-40B4-BE49-F238E27FC236}">
                  <a16:creationId xmlns:a16="http://schemas.microsoft.com/office/drawing/2014/main" id="{0846F98D-8409-4D6C-B830-625CC19EB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7" name="Group 86">
            <a:extLst>
              <a:ext uri="{FF2B5EF4-FFF2-40B4-BE49-F238E27FC236}">
                <a16:creationId xmlns:a16="http://schemas.microsoft.com/office/drawing/2014/main" id="{F35369DB-627C-41BD-9041-6426E8BF66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88" name="Rectangle 87">
              <a:extLst>
                <a:ext uri="{FF2B5EF4-FFF2-40B4-BE49-F238E27FC236}">
                  <a16:creationId xmlns:a16="http://schemas.microsoft.com/office/drawing/2014/main" id="{9BA15987-DDC0-4CAB-AF5B-7D11E25D2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Isosceles Triangle 22">
              <a:extLst>
                <a:ext uri="{FF2B5EF4-FFF2-40B4-BE49-F238E27FC236}">
                  <a16:creationId xmlns:a16="http://schemas.microsoft.com/office/drawing/2014/main" id="{9B6DF8F2-BD4C-48F5-8CDC-95B311500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 name="Rectangle 89">
              <a:extLst>
                <a:ext uri="{FF2B5EF4-FFF2-40B4-BE49-F238E27FC236}">
                  <a16:creationId xmlns:a16="http://schemas.microsoft.com/office/drawing/2014/main" id="{8E989FB2-D6DE-43D1-84D5-1C80F9901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92" name="Rectangle 9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5"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8"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8589E0C2-7545-9A9B-40AE-8E999E41387C}"/>
              </a:ext>
            </a:extLst>
          </p:cNvPr>
          <p:cNvSpPr>
            <a:spLocks noGrp="1"/>
          </p:cNvSpPr>
          <p:nvPr>
            <p:ph type="title"/>
          </p:nvPr>
        </p:nvSpPr>
        <p:spPr>
          <a:xfrm>
            <a:off x="888631" y="4760132"/>
            <a:ext cx="3947420" cy="1777829"/>
          </a:xfrm>
        </p:spPr>
        <p:txBody>
          <a:bodyPr vert="horz" lIns="228600" tIns="228600" rIns="228600" bIns="228600" rtlCol="0" anchor="ctr">
            <a:normAutofit/>
          </a:bodyPr>
          <a:lstStyle/>
          <a:p>
            <a:pPr algn="l"/>
            <a:r>
              <a:rPr lang="en-US" dirty="0">
                <a:latin typeface="Century Schoolbook"/>
              </a:rPr>
              <a:t>isolation</a:t>
            </a:r>
          </a:p>
        </p:txBody>
      </p:sp>
      <p:sp>
        <p:nvSpPr>
          <p:cNvPr id="115" name="Freeform: Shape 114">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Picture 5" descr="Chart, bar chart&#10;&#10;Description automatically generated">
            <a:extLst>
              <a:ext uri="{FF2B5EF4-FFF2-40B4-BE49-F238E27FC236}">
                <a16:creationId xmlns:a16="http://schemas.microsoft.com/office/drawing/2014/main" id="{FBC50E60-F420-3ADC-0B0A-73F3DFD09F6C}"/>
              </a:ext>
            </a:extLst>
          </p:cNvPr>
          <p:cNvPicPr>
            <a:picLocks noGrp="1" noChangeAspect="1"/>
          </p:cNvPicPr>
          <p:nvPr>
            <p:ph sz="half" idx="1"/>
          </p:nvPr>
        </p:nvPicPr>
        <p:blipFill>
          <a:blip r:embed="rId2"/>
          <a:stretch>
            <a:fillRect/>
          </a:stretch>
        </p:blipFill>
        <p:spPr>
          <a:xfrm>
            <a:off x="2870585" y="671951"/>
            <a:ext cx="6459824" cy="3359108"/>
          </a:xfrm>
          <a:prstGeom prst="rect">
            <a:avLst/>
          </a:prstGeom>
        </p:spPr>
      </p:pic>
      <p:sp>
        <p:nvSpPr>
          <p:cNvPr id="4" name="Content Placeholder 3">
            <a:extLst>
              <a:ext uri="{FF2B5EF4-FFF2-40B4-BE49-F238E27FC236}">
                <a16:creationId xmlns:a16="http://schemas.microsoft.com/office/drawing/2014/main" id="{464DE729-3576-4CCA-C2D1-5AC1D030091A}"/>
              </a:ext>
            </a:extLst>
          </p:cNvPr>
          <p:cNvSpPr>
            <a:spLocks noGrp="1"/>
          </p:cNvSpPr>
          <p:nvPr>
            <p:ph sz="half" idx="2"/>
          </p:nvPr>
        </p:nvSpPr>
        <p:spPr>
          <a:xfrm>
            <a:off x="5118447" y="4767660"/>
            <a:ext cx="6281873" cy="1770300"/>
          </a:xfrm>
        </p:spPr>
        <p:txBody>
          <a:bodyPr vert="horz" lIns="91440" tIns="45720" rIns="91440" bIns="45720" rtlCol="0" anchor="ctr">
            <a:normAutofit/>
          </a:bodyPr>
          <a:lstStyle/>
          <a:p>
            <a:pPr marL="0" indent="0">
              <a:lnSpc>
                <a:spcPct val="110000"/>
              </a:lnSpc>
              <a:buNone/>
            </a:pPr>
            <a:r>
              <a:rPr lang="en-US" sz="2000" dirty="0">
                <a:latin typeface="Angsana New"/>
                <a:cs typeface="Angsana New"/>
              </a:rPr>
              <a:t>We can then take only the information valid to our </a:t>
            </a:r>
            <a:r>
              <a:rPr lang="en-US" sz="2000" dirty="0">
                <a:latin typeface="Angsana New"/>
                <a:ea typeface="+mn-lt"/>
                <a:cs typeface="+mn-lt"/>
              </a:rPr>
              <a:t>assessment </a:t>
            </a:r>
            <a:r>
              <a:rPr lang="en-US" sz="2000" dirty="0">
                <a:latin typeface="Angsana New"/>
                <a:cs typeface="Angsana New"/>
              </a:rPr>
              <a:t>via Python. Above the graph shows wind level compared to load shortfall, we can visually compare the level and load shortfall to see the viability and deduce that wind may be usable choice to overcome the load shortfall </a:t>
            </a:r>
            <a:endParaRPr lang="en-US" sz="2000">
              <a:latin typeface="Angsana New"/>
              <a:cs typeface="Angsana New"/>
            </a:endParaRPr>
          </a:p>
        </p:txBody>
      </p:sp>
    </p:spTree>
    <p:extLst>
      <p:ext uri="{BB962C8B-B14F-4D97-AF65-F5344CB8AC3E}">
        <p14:creationId xmlns:p14="http://schemas.microsoft.com/office/powerpoint/2010/main" val="238890685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8DD8E1A-9945-4DBA-BC40-7A028BF32D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E1C52F1-9DDF-4839-9B8F-25F7F8D42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DB25E450-AEBE-4B5B-9CD7-7DDA5128D0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D57AF4B2-B19E-4839-9D9C-06AD5370C3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949CEBF-F4A7-44B2-8A3B-22558718F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28EAA589-93ED-485D-96BB-B9B21EC96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4BB4F238-A1F2-45F6-9074-18C4A9F921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658EE5-B46E-48ED-822D-1C3F08ECA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2AA74BE-73A4-4ADC-B86C-833704C0C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2018BD4B-A593-4075-9FDB-4739C6D53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0D16E44B-CE60-491F-B907-D02B0B1EE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2DFA7256-7E90-44B6-8E90-2111C1A1F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CE31CD09-2348-4B3A-9C97-CEECA4ABC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4E5422EF-93F2-41A9-B30F-9EFE9241D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7920E29F-BB48-485F-95FF-5C372339C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ACFDB0E0-ECEB-4EEB-925D-4BE22979C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30CE2542-FFC2-4E6A-9F84-265FE415D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864C497-B900-4D3E-895C-A2A823A3C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6441ED2-272A-4395-9966-F5B1C8D3F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701CA35D-3DE0-4BE9-96A9-31A6F24DB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C9367E8C-A75F-4D57-8B79-1B3EEDFD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0846F98D-8409-4D6C-B830-625CC19EB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F35369DB-627C-41BD-9041-6426E8BF66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9BA15987-DDC0-4CAB-AF5B-7D11E25D2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9B6DF8F2-BD4C-48F5-8CDC-95B311500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8E989FB2-D6DE-43D1-84D5-1C80F9901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8" name="Rectangle 3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019914D1-E716-0473-C67F-141E7A7F328C}"/>
              </a:ext>
            </a:extLst>
          </p:cNvPr>
          <p:cNvSpPr>
            <a:spLocks noGrp="1"/>
          </p:cNvSpPr>
          <p:nvPr>
            <p:ph type="title"/>
          </p:nvPr>
        </p:nvSpPr>
        <p:spPr>
          <a:xfrm>
            <a:off x="888631" y="4760132"/>
            <a:ext cx="3947420" cy="1777829"/>
          </a:xfrm>
        </p:spPr>
        <p:txBody>
          <a:bodyPr vert="horz" lIns="228600" tIns="228600" rIns="228600" bIns="228600" rtlCol="0" anchor="ctr">
            <a:normAutofit/>
          </a:bodyPr>
          <a:lstStyle/>
          <a:p>
            <a:pPr algn="l"/>
            <a:r>
              <a:rPr lang="en-US" dirty="0">
                <a:latin typeface="Century Schoolbook"/>
              </a:rPr>
              <a:t>Pandas Integration </a:t>
            </a:r>
          </a:p>
        </p:txBody>
      </p:sp>
      <p:sp>
        <p:nvSpPr>
          <p:cNvPr id="61" name="Freeform: Shape 60">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CAD92AEE-C023-F999-D53F-F5AB63201DEF}"/>
              </a:ext>
            </a:extLst>
          </p:cNvPr>
          <p:cNvSpPr>
            <a:spLocks noGrp="1"/>
          </p:cNvSpPr>
          <p:nvPr>
            <p:ph sz="half" idx="2"/>
          </p:nvPr>
        </p:nvSpPr>
        <p:spPr>
          <a:xfrm>
            <a:off x="5118447" y="4767660"/>
            <a:ext cx="6281873" cy="1770300"/>
          </a:xfrm>
        </p:spPr>
        <p:txBody>
          <a:bodyPr vert="horz" lIns="91440" tIns="45720" rIns="91440" bIns="45720" rtlCol="0" anchor="ctr">
            <a:noAutofit/>
          </a:bodyPr>
          <a:lstStyle/>
          <a:p>
            <a:pPr marL="0"/>
            <a:r>
              <a:rPr lang="en-US" sz="2400" dirty="0">
                <a:latin typeface="Angsana New"/>
                <a:cs typeface="Angsana New"/>
              </a:rPr>
              <a:t>What is Pandas: pandas is a very powerful python tool that allows us to create multiple complex graphs more effectively and effectively allowing for </a:t>
            </a:r>
            <a:r>
              <a:rPr lang="en-US" sz="2400" dirty="0">
                <a:latin typeface="Angsana New"/>
                <a:ea typeface="+mn-lt"/>
                <a:cs typeface="+mn-lt"/>
              </a:rPr>
              <a:t>visualization</a:t>
            </a:r>
            <a:r>
              <a:rPr lang="en-US" sz="2400" dirty="0">
                <a:latin typeface="Angsana New"/>
                <a:cs typeface="Angsana New"/>
              </a:rPr>
              <a:t> of large amounts of information </a:t>
            </a:r>
          </a:p>
          <a:p>
            <a:pPr marL="0"/>
            <a:r>
              <a:rPr lang="en-US" sz="2400" dirty="0">
                <a:latin typeface="Angsana New"/>
                <a:cs typeface="Angsana New"/>
              </a:rPr>
              <a:t>*please forgive the image quality </a:t>
            </a:r>
          </a:p>
        </p:txBody>
      </p:sp>
      <p:pic>
        <p:nvPicPr>
          <p:cNvPr id="5" name="Picture 5" descr="Shape, arrow&#10;&#10;Description automatically generated">
            <a:extLst>
              <a:ext uri="{FF2B5EF4-FFF2-40B4-BE49-F238E27FC236}">
                <a16:creationId xmlns:a16="http://schemas.microsoft.com/office/drawing/2014/main" id="{4B720274-5968-3771-1EEC-F7817AC19CF0}"/>
              </a:ext>
            </a:extLst>
          </p:cNvPr>
          <p:cNvPicPr>
            <a:picLocks noGrp="1" noChangeAspect="1"/>
          </p:cNvPicPr>
          <p:nvPr>
            <p:ph sz="half" idx="1"/>
          </p:nvPr>
        </p:nvPicPr>
        <p:blipFill>
          <a:blip r:embed="rId2"/>
          <a:stretch>
            <a:fillRect/>
          </a:stretch>
        </p:blipFill>
        <p:spPr>
          <a:xfrm>
            <a:off x="613175" y="-984"/>
            <a:ext cx="10519422" cy="4328927"/>
          </a:xfrm>
          <a:prstGeom prst="rect">
            <a:avLst/>
          </a:prstGeom>
        </p:spPr>
      </p:pic>
    </p:spTree>
    <p:extLst>
      <p:ext uri="{BB962C8B-B14F-4D97-AF65-F5344CB8AC3E}">
        <p14:creationId xmlns:p14="http://schemas.microsoft.com/office/powerpoint/2010/main" val="266513313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3" name="Group 182">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84"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7"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8"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9"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0"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1"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2"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3"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4"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95"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96"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7"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8"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9"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0"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1"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2"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04" name="Group 203">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205" name="Rectangle 204">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6" name="Isosceles Triangle 205">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7" name="Rectangle 206">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09" name="Rectangle 20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1" name="Group 21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1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E0711612-EC98-1900-D9C8-7A01ADC148BF}"/>
              </a:ext>
            </a:extLst>
          </p:cNvPr>
          <p:cNvSpPr>
            <a:spLocks noGrp="1"/>
          </p:cNvSpPr>
          <p:nvPr>
            <p:ph type="title"/>
          </p:nvPr>
        </p:nvSpPr>
        <p:spPr>
          <a:xfrm>
            <a:off x="1378425" y="5199797"/>
            <a:ext cx="9435152" cy="789673"/>
          </a:xfrm>
        </p:spPr>
        <p:txBody>
          <a:bodyPr vert="horz" lIns="228600" tIns="228600" rIns="228600" bIns="0" rtlCol="0" anchor="ctr">
            <a:normAutofit/>
          </a:bodyPr>
          <a:lstStyle/>
          <a:p>
            <a:pPr>
              <a:lnSpc>
                <a:spcPct val="80000"/>
              </a:lnSpc>
            </a:pPr>
            <a:r>
              <a:rPr lang="en-US" sz="4000" dirty="0">
                <a:solidFill>
                  <a:schemeClr val="bg1"/>
                </a:solidFill>
                <a:latin typeface="Century Schoolbook"/>
              </a:rPr>
              <a:t>Machine learning </a:t>
            </a:r>
            <a:endParaRPr lang="en-US" sz="4000">
              <a:solidFill>
                <a:schemeClr val="bg1"/>
              </a:solidFill>
            </a:endParaRPr>
          </a:p>
        </p:txBody>
      </p:sp>
      <p:sp>
        <p:nvSpPr>
          <p:cNvPr id="3" name="Text Placeholder 2">
            <a:extLst>
              <a:ext uri="{FF2B5EF4-FFF2-40B4-BE49-F238E27FC236}">
                <a16:creationId xmlns:a16="http://schemas.microsoft.com/office/drawing/2014/main" id="{CEB53DA9-6253-25BC-4817-E20C82226EC6}"/>
              </a:ext>
            </a:extLst>
          </p:cNvPr>
          <p:cNvSpPr>
            <a:spLocks noGrp="1"/>
          </p:cNvSpPr>
          <p:nvPr>
            <p:ph type="body" idx="1"/>
          </p:nvPr>
        </p:nvSpPr>
        <p:spPr>
          <a:xfrm>
            <a:off x="1759237" y="6003836"/>
            <a:ext cx="8673427" cy="405405"/>
          </a:xfrm>
        </p:spPr>
        <p:txBody>
          <a:bodyPr vert="horz" lIns="91440" tIns="0" rIns="91440" bIns="45720" rtlCol="0" anchor="t">
            <a:noAutofit/>
          </a:bodyPr>
          <a:lstStyle/>
          <a:p>
            <a:pPr>
              <a:lnSpc>
                <a:spcPct val="100000"/>
              </a:lnSpc>
            </a:pPr>
            <a:r>
              <a:rPr lang="en-US" sz="2600" dirty="0">
                <a:solidFill>
                  <a:schemeClr val="bg1"/>
                </a:solidFill>
                <a:latin typeface="Angsana New"/>
                <a:cs typeface="Angsana New"/>
              </a:rPr>
              <a:t>Before we continue first we must explore what machining learning is and how we use it in EDA</a:t>
            </a:r>
          </a:p>
        </p:txBody>
      </p:sp>
      <p:pic>
        <p:nvPicPr>
          <p:cNvPr id="4" name="Picture 4" descr="A picture containing outdoor object, light, web&#10;&#10;Description automatically generated">
            <a:extLst>
              <a:ext uri="{FF2B5EF4-FFF2-40B4-BE49-F238E27FC236}">
                <a16:creationId xmlns:a16="http://schemas.microsoft.com/office/drawing/2014/main" id="{EBA9D37E-744B-5DB7-4E94-8BF6DDDDFCBA}"/>
              </a:ext>
            </a:extLst>
          </p:cNvPr>
          <p:cNvPicPr>
            <a:picLocks noChangeAspect="1"/>
          </p:cNvPicPr>
          <p:nvPr/>
        </p:nvPicPr>
        <p:blipFill rotWithShape="1">
          <a:blip r:embed="rId2"/>
          <a:srcRect t="23778" b="2455"/>
          <a:stretch/>
        </p:blipFill>
        <p:spPr>
          <a:xfrm>
            <a:off x="20" y="10"/>
            <a:ext cx="12191980" cy="5058947"/>
          </a:xfrm>
          <a:custGeom>
            <a:avLst/>
            <a:gdLst/>
            <a:ahLst/>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p:spPr>
      </p:pic>
    </p:spTree>
    <p:extLst>
      <p:ext uri="{BB962C8B-B14F-4D97-AF65-F5344CB8AC3E}">
        <p14:creationId xmlns:p14="http://schemas.microsoft.com/office/powerpoint/2010/main" val="2911126668"/>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Celestial</Template>
  <TotalTime>0</TotalTime>
  <Words>0</Words>
  <Application>Microsoft Office PowerPoint</Application>
  <PresentationFormat>Widescreen</PresentationFormat>
  <Paragraphs>0</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Atlas</vt:lpstr>
      <vt:lpstr>Edsa-Individual-Electricity-Shortfall-Challenge</vt:lpstr>
      <vt:lpstr>Problem Statement</vt:lpstr>
      <vt:lpstr>An OverView </vt:lpstr>
      <vt:lpstr>Analysis of The Problem </vt:lpstr>
      <vt:lpstr>How Will EDA Be Used To solve The Problem</vt:lpstr>
      <vt:lpstr>The Sample DATA </vt:lpstr>
      <vt:lpstr>isolation</vt:lpstr>
      <vt:lpstr>Pandas Integration </vt:lpstr>
      <vt:lpstr>Machine learning </vt:lpstr>
      <vt:lpstr>What is machine learning </vt:lpstr>
      <vt:lpstr>The random forest machine learning model</vt:lpstr>
      <vt:lpstr>More about the random forest </vt:lpstr>
      <vt:lpstr>Machine learning Model Evaluation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666</cp:revision>
  <dcterms:created xsi:type="dcterms:W3CDTF">2022-09-03T15:05:39Z</dcterms:created>
  <dcterms:modified xsi:type="dcterms:W3CDTF">2022-09-04T09:47:29Z</dcterms:modified>
</cp:coreProperties>
</file>